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8E82C-CCE3-4C65-8B78-1BAFA69C0E4B}" type="datetimeFigureOut">
              <a:rPr lang="es-AR" smtClean="0"/>
              <a:t>31/07/2018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58A26-3554-4B6C-85D0-44C32F1CC6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56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EA660D-4E8E-4D6C-953E-56FFD1B20520}" type="slidenum">
              <a:rPr lang="es-ES" altLang="es-AR">
                <a:solidFill>
                  <a:srgbClr val="000000"/>
                </a:solidFill>
                <a:latin typeface="Times New Roman" pitchFamily="18" charset="0"/>
                <a:cs typeface="Tahoma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s-ES" altLang="es-AR">
              <a:solidFill>
                <a:srgbClr val="000000"/>
              </a:solidFill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65" tIns="40083" rIns="80165" bIns="40083" anchor="ctr"/>
          <a:lstStyle>
            <a:lvl1pPr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s-AR" altLang="es-AR" sz="1800" smtClean="0">
              <a:solidFill>
                <a:srgbClr val="FFFFFF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7" name="1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EA660D-4E8E-4D6C-953E-56FFD1B20520}" type="slidenum">
              <a:rPr lang="es-ES" altLang="es-AR">
                <a:solidFill>
                  <a:srgbClr val="000000"/>
                </a:solidFill>
                <a:latin typeface="Times New Roman" pitchFamily="18" charset="0"/>
                <a:cs typeface="Tahoma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s-ES" altLang="es-AR">
              <a:solidFill>
                <a:srgbClr val="000000"/>
              </a:solidFill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65" tIns="40083" rIns="80165" bIns="40083" anchor="ctr"/>
          <a:lstStyle>
            <a:lvl1pPr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s-AR" altLang="es-AR" sz="1800" smtClean="0">
              <a:solidFill>
                <a:srgbClr val="FFFFFF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7" name="1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EA660D-4E8E-4D6C-953E-56FFD1B20520}" type="slidenum">
              <a:rPr lang="es-ES" altLang="es-AR">
                <a:solidFill>
                  <a:srgbClr val="000000"/>
                </a:solidFill>
                <a:latin typeface="Times New Roman" pitchFamily="18" charset="0"/>
                <a:cs typeface="Tahoma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s-ES" altLang="es-AR">
              <a:solidFill>
                <a:srgbClr val="000000"/>
              </a:solidFill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65" tIns="40083" rIns="80165" bIns="40083" anchor="ctr"/>
          <a:lstStyle>
            <a:lvl1pPr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s-AR" altLang="es-AR" sz="1800" smtClean="0">
              <a:solidFill>
                <a:srgbClr val="FFFFFF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7" name="1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392113" algn="l"/>
                <a:tab pos="785813" algn="l"/>
                <a:tab pos="1179513" algn="l"/>
                <a:tab pos="1573213" algn="l"/>
                <a:tab pos="1966913" algn="l"/>
                <a:tab pos="2360613" algn="l"/>
                <a:tab pos="2754313" algn="l"/>
                <a:tab pos="3148013" algn="l"/>
                <a:tab pos="3543300" algn="l"/>
                <a:tab pos="3937000" algn="l"/>
                <a:tab pos="4330700" algn="l"/>
                <a:tab pos="4724400" algn="l"/>
                <a:tab pos="5118100" algn="l"/>
                <a:tab pos="5511800" algn="l"/>
                <a:tab pos="5905500" algn="l"/>
                <a:tab pos="6299200" algn="l"/>
                <a:tab pos="6692900" algn="l"/>
                <a:tab pos="7088188" algn="l"/>
                <a:tab pos="7481888" algn="l"/>
                <a:tab pos="7875588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EA660D-4E8E-4D6C-953E-56FFD1B20520}" type="slidenum">
              <a:rPr lang="es-ES" altLang="es-AR">
                <a:solidFill>
                  <a:srgbClr val="000000"/>
                </a:solidFill>
                <a:latin typeface="Times New Roman" pitchFamily="18" charset="0"/>
                <a:cs typeface="Tahoma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s-ES" altLang="es-AR">
              <a:solidFill>
                <a:srgbClr val="000000"/>
              </a:solidFill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65" tIns="40083" rIns="80165" bIns="40083" anchor="ctr"/>
          <a:lstStyle>
            <a:lvl1pPr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3937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93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s-AR" altLang="es-AR" sz="1800" smtClean="0">
              <a:solidFill>
                <a:srgbClr val="FFFFFF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7" name="1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alt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597" indent="0" algn="ctr">
              <a:buNone/>
              <a:defRPr/>
            </a:lvl2pPr>
            <a:lvl3pPr marL="829194" indent="0" algn="ctr">
              <a:buNone/>
              <a:defRPr/>
            </a:lvl3pPr>
            <a:lvl4pPr marL="1243791" indent="0" algn="ctr">
              <a:buNone/>
              <a:defRPr/>
            </a:lvl4pPr>
            <a:lvl5pPr marL="1658388" indent="0" algn="ctr">
              <a:buNone/>
              <a:defRPr/>
            </a:lvl5pPr>
            <a:lvl6pPr marL="2072986" indent="0" algn="ctr">
              <a:buNone/>
              <a:defRPr/>
            </a:lvl6pPr>
            <a:lvl7pPr marL="2487583" indent="0" algn="ctr">
              <a:buNone/>
              <a:defRPr/>
            </a:lvl7pPr>
            <a:lvl8pPr marL="2902180" indent="0" algn="ctr">
              <a:buNone/>
              <a:defRPr/>
            </a:lvl8pPr>
            <a:lvl9pPr marL="3316777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D4C5956-0D2C-4178-9AB4-E32A58363026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630131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BA0D5BA-7239-4022-8343-9FA408AF404B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975624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880" y="4406866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597" indent="0">
              <a:buNone/>
              <a:defRPr sz="1600"/>
            </a:lvl2pPr>
            <a:lvl3pPr marL="829194" indent="0">
              <a:buNone/>
              <a:defRPr sz="1500"/>
            </a:lvl3pPr>
            <a:lvl4pPr marL="1243791" indent="0">
              <a:buNone/>
              <a:defRPr sz="1300"/>
            </a:lvl4pPr>
            <a:lvl5pPr marL="1658388" indent="0">
              <a:buNone/>
              <a:defRPr sz="1300"/>
            </a:lvl5pPr>
            <a:lvl6pPr marL="2072986" indent="0">
              <a:buNone/>
              <a:defRPr sz="1300"/>
            </a:lvl6pPr>
            <a:lvl7pPr marL="2487583" indent="0">
              <a:buNone/>
              <a:defRPr sz="1300"/>
            </a:lvl7pPr>
            <a:lvl8pPr marL="2902180" indent="0">
              <a:buNone/>
              <a:defRPr sz="1300"/>
            </a:lvl8pPr>
            <a:lvl9pPr marL="3316777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733A808-DE71-450A-BA9C-5477407695D6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826950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6480" y="1604332"/>
            <a:ext cx="4036320" cy="396041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1042" y="1604332"/>
            <a:ext cx="4036320" cy="396041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3523F1-DC14-4C9D-83A9-8C4018CE6731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669489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922" y="275073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9F672BE-F05C-4A91-9A5B-93501DF4BEA2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1686130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902612C-7DB1-4FD4-B524-09DD5FA2056E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1248963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FF6CF67-FF21-40D0-ACBC-EF63ACE558E5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10828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524" y="273632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920" y="1434394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24FEE5-A141-4935-8F51-87CA25813903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50831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804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804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597" indent="0">
              <a:buNone/>
              <a:defRPr sz="2500"/>
            </a:lvl2pPr>
            <a:lvl3pPr marL="829194" indent="0">
              <a:buNone/>
              <a:defRPr sz="2200"/>
            </a:lvl3pPr>
            <a:lvl4pPr marL="1243791" indent="0">
              <a:buNone/>
              <a:defRPr sz="1800"/>
            </a:lvl4pPr>
            <a:lvl5pPr marL="1658388" indent="0">
              <a:buNone/>
              <a:defRPr sz="1800"/>
            </a:lvl5pPr>
            <a:lvl6pPr marL="2072986" indent="0">
              <a:buNone/>
              <a:defRPr sz="1800"/>
            </a:lvl6pPr>
            <a:lvl7pPr marL="2487583" indent="0">
              <a:buNone/>
              <a:defRPr sz="1800"/>
            </a:lvl7pPr>
            <a:lvl8pPr marL="2902180" indent="0">
              <a:buNone/>
              <a:defRPr sz="1800"/>
            </a:lvl8pPr>
            <a:lvl9pPr marL="3316777" indent="0">
              <a:buNone/>
              <a:defRPr sz="18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804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D6CA926-5791-4B01-B46B-C936D186B6B2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057364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D6CA812-3A7A-4D1A-A573-855FF13C2DE0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486654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5360" y="273629"/>
            <a:ext cx="2052000" cy="529111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6481" y="273629"/>
            <a:ext cx="6020640" cy="529111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s-ES" altLang="es-A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defTabSz="913832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>
                <a:tab pos="0" algn="l"/>
                <a:tab pos="405960" algn="l"/>
                <a:tab pos="813359" algn="l"/>
                <a:tab pos="1220757" algn="l"/>
                <a:tab pos="1628157" algn="l"/>
                <a:tab pos="2035557" algn="l"/>
                <a:tab pos="2442955" algn="l"/>
                <a:tab pos="2850356" algn="l"/>
                <a:tab pos="3257755" algn="l"/>
                <a:tab pos="3665154" algn="l"/>
                <a:tab pos="4072555" algn="l"/>
                <a:tab pos="4479953" algn="l"/>
                <a:tab pos="4887352" algn="l"/>
                <a:tab pos="5294751" algn="l"/>
                <a:tab pos="5702152" algn="l"/>
                <a:tab pos="6109549" algn="l"/>
                <a:tab pos="6516949" algn="l"/>
                <a:tab pos="6924348" algn="l"/>
                <a:tab pos="7331748" algn="l"/>
                <a:tab pos="7739147" algn="l"/>
                <a:tab pos="8146547" algn="l"/>
              </a:tabLs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E9EBD2B-5919-4909-8C08-5B307F0683EC}" type="slidenum">
              <a:rPr lang="es-ES" altLang="es-AR"/>
              <a:pPr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265554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10550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AR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0550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579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AR" smtClean="0"/>
              <a:t>Click to edit the outline text format</a:t>
            </a:r>
          </a:p>
          <a:p>
            <a:pPr lvl="1"/>
            <a:r>
              <a:rPr lang="en-GB" altLang="es-AR" smtClean="0"/>
              <a:t>Second Outline Level</a:t>
            </a:r>
          </a:p>
          <a:p>
            <a:pPr lvl="2"/>
            <a:r>
              <a:rPr lang="en-GB" altLang="es-AR" smtClean="0"/>
              <a:t>Third Outline Level</a:t>
            </a:r>
          </a:p>
          <a:p>
            <a:pPr lvl="3"/>
            <a:r>
              <a:rPr lang="en-GB" altLang="es-AR" smtClean="0"/>
              <a:t>Fourth Outline Level</a:t>
            </a:r>
          </a:p>
          <a:p>
            <a:pPr lvl="4"/>
            <a:r>
              <a:rPr lang="en-GB" altLang="es-AR" smtClean="0"/>
              <a:t>Fifth Outline Level</a:t>
            </a:r>
          </a:p>
          <a:p>
            <a:pPr lvl="4"/>
            <a:r>
              <a:rPr lang="en-GB" altLang="es-AR" smtClean="0"/>
              <a:t>Sixth Outline Level</a:t>
            </a:r>
          </a:p>
          <a:p>
            <a:pPr lvl="4"/>
            <a:r>
              <a:rPr lang="en-GB" altLang="es-AR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11375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SzPct val="100000"/>
              <a:defRPr>
                <a:solidFill>
                  <a:srgbClr val="000000"/>
                </a:solidFill>
                <a:ea typeface="Arial Unicode MS" pitchFamily="34" charset="-128"/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s-A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375" y="6246813"/>
            <a:ext cx="2881313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SzPct val="100000"/>
              <a:defRPr>
                <a:solidFill>
                  <a:srgbClr val="000000"/>
                </a:solidFill>
                <a:ea typeface="Arial Unicode MS" pitchFamily="34" charset="-128"/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es-A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75" y="6246813"/>
            <a:ext cx="2112963" cy="455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SzPct val="100000"/>
              <a:defRPr>
                <a:solidFill>
                  <a:srgbClr val="000000"/>
                </a:solidFill>
                <a:ea typeface="Arial Unicode MS" pitchFamily="34" charset="-128"/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1D47B133-82CD-4FD0-8A46-FAB54B9D2F17}" type="slidenum">
              <a:rPr lang="es-ES" altLang="es-AR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317281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pitchFamily="32" charset="0"/>
        </a:defRPr>
      </a:lvl2pPr>
      <a:lvl3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pitchFamily="32" charset="0"/>
        </a:defRPr>
      </a:lvl3pPr>
      <a:lvl4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pitchFamily="32" charset="0"/>
        </a:defRPr>
      </a:lvl4pPr>
      <a:lvl5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pitchFamily="32" charset="0"/>
        </a:defRPr>
      </a:lvl5pPr>
      <a:lvl6pPr marL="2280285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pitchFamily="32" charset="0"/>
        </a:defRPr>
      </a:lvl6pPr>
      <a:lvl7pPr marL="2694882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pitchFamily="32" charset="0"/>
        </a:defRPr>
      </a:lvl7pPr>
      <a:lvl8pPr marL="3109480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pitchFamily="32" charset="0"/>
        </a:defRPr>
      </a:lvl8pPr>
      <a:lvl9pPr marL="3524075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pitchFamily="32" charset="0"/>
        </a:defRPr>
      </a:lvl9pPr>
    </p:titleStyle>
    <p:bodyStyle>
      <a:lvl1pPr marL="309563" indent="-309563" algn="l" defTabSz="406400" rtl="0" eaLnBrk="0" fontAlgn="base" hangingPunct="0">
        <a:lnSpc>
          <a:spcPct val="93000"/>
        </a:lnSpc>
        <a:spcBef>
          <a:spcPts val="128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673100" indent="-258763" algn="l" defTabSz="406400" rtl="0" eaLnBrk="0" fontAlgn="base" hangingPunct="0">
        <a:lnSpc>
          <a:spcPct val="93000"/>
        </a:lnSpc>
        <a:spcBef>
          <a:spcPts val="103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5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035050" indent="-206375" algn="l" defTabSz="406400" rtl="0" eaLnBrk="0" fontAlgn="base" hangingPunct="0">
        <a:lnSpc>
          <a:spcPct val="93000"/>
        </a:lnSpc>
        <a:spcBef>
          <a:spcPts val="7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450975" indent="-206375" algn="l" defTabSz="406400" rtl="0" eaLnBrk="0" fontAlgn="base" hangingPunct="0">
        <a:lnSpc>
          <a:spcPct val="93000"/>
        </a:lnSpc>
        <a:spcBef>
          <a:spcPts val="5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1865313" indent="-206375" algn="l" defTabSz="406400" rtl="0" eaLnBrk="0" fontAlgn="base" hangingPunct="0">
        <a:lnSpc>
          <a:spcPct val="93000"/>
        </a:lnSpc>
        <a:spcBef>
          <a:spcPts val="2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280285" indent="-207299" algn="l" defTabSz="407399" rtl="0" fontAlgn="base" hangingPunct="0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6pPr>
      <a:lvl7pPr marL="2694882" indent="-207299" algn="l" defTabSz="407399" rtl="0" fontAlgn="base" hangingPunct="0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7pPr>
      <a:lvl8pPr marL="3109480" indent="-207299" algn="l" defTabSz="407399" rtl="0" fontAlgn="base" hangingPunct="0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8pPr>
      <a:lvl9pPr marL="3524075" indent="-207299" algn="l" defTabSz="407399" rtl="0" fontAlgn="base" hangingPunct="0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s-AR"/>
      </a:defPPr>
      <a:lvl1pPr marL="0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597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194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791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388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2986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583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180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6777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5813"/>
            <a:ext cx="9144000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23850" y="115888"/>
            <a:ext cx="8208963" cy="5048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2000" b="1" dirty="0">
                <a:solidFill>
                  <a:srgbClr val="009BDE"/>
                </a:solidFill>
                <a:ea typeface="Arial Unicode MS" pitchFamily="34" charset="-128"/>
              </a:rPr>
              <a:t>Formación de Recursos Humanos por </a:t>
            </a:r>
            <a:r>
              <a:rPr lang="es-AR" altLang="es-AR" sz="2000" b="1" dirty="0" smtClean="0">
                <a:solidFill>
                  <a:srgbClr val="009BDE"/>
                </a:solidFill>
                <a:ea typeface="Arial Unicode MS" pitchFamily="34" charset="-128"/>
              </a:rPr>
              <a:t>Unidades Ejecutoras</a:t>
            </a:r>
          </a:p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s-AR" altLang="es-AR" b="1" dirty="0">
              <a:solidFill>
                <a:srgbClr val="009BDE"/>
              </a:solidFill>
              <a:ea typeface="Arial Unicode MS" pitchFamily="34" charset="-128"/>
            </a:endParaRP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14256"/>
            <a:ext cx="696913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62432" y="476672"/>
            <a:ext cx="8208963" cy="32494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1400" b="1" dirty="0" smtClean="0">
                <a:ea typeface="Arial Unicode MS" pitchFamily="34" charset="-128"/>
              </a:rPr>
              <a:t>Ciencias Exactas y Naturales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267744" y="5005763"/>
            <a:ext cx="1690092" cy="854255"/>
          </a:xfrm>
          <a:prstGeom prst="rect">
            <a:avLst/>
          </a:prstGeom>
          <a:solidFill>
            <a:srgbClr val="92D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57836" y="5005764"/>
            <a:ext cx="1652756" cy="854254"/>
          </a:xfrm>
          <a:prstGeom prst="rect">
            <a:avLst/>
          </a:prstGeom>
          <a:solidFill>
            <a:srgbClr val="FFFF99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610592" y="5005764"/>
            <a:ext cx="1697712" cy="854255"/>
          </a:xfrm>
          <a:prstGeom prst="rect">
            <a:avLst/>
          </a:prstGeom>
          <a:solidFill>
            <a:srgbClr val="FF9966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308304" y="5005765"/>
            <a:ext cx="1787650" cy="854255"/>
          </a:xfrm>
          <a:prstGeom prst="rect">
            <a:avLst/>
          </a:prstGeom>
          <a:solidFill>
            <a:srgbClr val="FF000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17982" y="5005763"/>
            <a:ext cx="1849762" cy="854255"/>
          </a:xfrm>
          <a:prstGeom prst="rect">
            <a:avLst/>
          </a:prstGeom>
          <a:solidFill>
            <a:srgbClr val="00B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81664" y="6083714"/>
            <a:ext cx="348524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Fuente: Memorias Institucionales 2016 GDCT</a:t>
            </a:r>
          </a:p>
        </p:txBody>
      </p:sp>
    </p:spTree>
    <p:extLst>
      <p:ext uri="{BB962C8B-B14F-4D97-AF65-F5344CB8AC3E}">
        <p14:creationId xmlns:p14="http://schemas.microsoft.com/office/powerpoint/2010/main" val="36421771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510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62432" y="685866"/>
            <a:ext cx="8208963" cy="23296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1400" b="1" dirty="0" smtClean="0">
                <a:ea typeface="Arial Unicode MS" pitchFamily="34" charset="-128"/>
              </a:rPr>
              <a:t>Ciencias Exactas y Naturales</a:t>
            </a:r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23850" y="115888"/>
            <a:ext cx="8208963" cy="63036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b="1" dirty="0">
                <a:solidFill>
                  <a:srgbClr val="009BDE"/>
                </a:solidFill>
                <a:ea typeface="Arial Unicode MS" pitchFamily="34" charset="-128"/>
              </a:rPr>
              <a:t>Producción Edita Agregada¹ (artículos, capítulos de libro y libros) sobre investigador por Unidades </a:t>
            </a:r>
            <a:r>
              <a:rPr lang="es-AR" altLang="es-AR" b="1" dirty="0" smtClean="0">
                <a:solidFill>
                  <a:srgbClr val="009BDE"/>
                </a:solidFill>
                <a:ea typeface="Arial Unicode MS" pitchFamily="34" charset="-128"/>
              </a:rPr>
              <a:t>Ejecutoras</a:t>
            </a:r>
            <a:endParaRPr lang="es-AR" altLang="es-AR" b="1" dirty="0">
              <a:solidFill>
                <a:srgbClr val="009BDE"/>
              </a:solidFill>
              <a:ea typeface="Arial Unicode MS" pitchFamily="34" charset="-128"/>
            </a:endParaRP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14256"/>
            <a:ext cx="696913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195736" y="5042728"/>
            <a:ext cx="1690688" cy="834544"/>
          </a:xfrm>
          <a:prstGeom prst="rect">
            <a:avLst/>
          </a:prstGeom>
          <a:solidFill>
            <a:srgbClr val="92D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86424" y="5042727"/>
            <a:ext cx="1693688" cy="834545"/>
          </a:xfrm>
          <a:prstGeom prst="rect">
            <a:avLst/>
          </a:prstGeom>
          <a:solidFill>
            <a:srgbClr val="FFFF99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580112" y="5042728"/>
            <a:ext cx="1705314" cy="834544"/>
          </a:xfrm>
          <a:prstGeom prst="rect">
            <a:avLst/>
          </a:prstGeom>
          <a:solidFill>
            <a:srgbClr val="FF9966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285426" y="5042728"/>
            <a:ext cx="1806818" cy="834545"/>
          </a:xfrm>
          <a:prstGeom prst="rect">
            <a:avLst/>
          </a:prstGeom>
          <a:solidFill>
            <a:srgbClr val="FF000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23850" y="5042728"/>
            <a:ext cx="1871886" cy="834546"/>
          </a:xfrm>
          <a:prstGeom prst="rect">
            <a:avLst/>
          </a:prstGeom>
          <a:solidFill>
            <a:srgbClr val="00B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81664" y="6083714"/>
            <a:ext cx="65230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Fuente: Memorias Institucionales 2016 GDCT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ES" altLang="es-AR" sz="1200" dirty="0">
                <a:cs typeface="Arial" charset="0"/>
              </a:rPr>
              <a:t>1:La Producción Edita Agregada se compone por la sumatoria de Artículos, Libros y Capítulos de </a:t>
            </a:r>
            <a:r>
              <a:rPr lang="es-ES" altLang="es-AR" sz="1200" dirty="0" smtClean="0">
                <a:cs typeface="Arial" charset="0"/>
              </a:rPr>
              <a:t>libros</a:t>
            </a:r>
            <a:endParaRPr lang="es-ES" altLang="es-AR" sz="1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2779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" y="765569"/>
            <a:ext cx="9144000" cy="532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27928" y="459735"/>
            <a:ext cx="8208963" cy="23296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1400" b="1" dirty="0" smtClean="0">
                <a:solidFill>
                  <a:srgbClr val="000000"/>
                </a:solidFill>
                <a:ea typeface="Arial Unicode MS" pitchFamily="34" charset="-128"/>
              </a:rPr>
              <a:t>Ciencias Exactas y Naturales</a:t>
            </a:r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23850" y="115888"/>
            <a:ext cx="8208963" cy="36078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2000" b="1" dirty="0">
                <a:solidFill>
                  <a:srgbClr val="009BDE"/>
                </a:solidFill>
                <a:ea typeface="Arial Unicode MS" pitchFamily="34" charset="-128"/>
              </a:rPr>
              <a:t>Producción Artículos/Investigador por Unidades </a:t>
            </a:r>
            <a:r>
              <a:rPr lang="es-AR" altLang="es-AR" sz="2000" b="1" dirty="0" smtClean="0">
                <a:solidFill>
                  <a:srgbClr val="009BDE"/>
                </a:solidFill>
                <a:ea typeface="Arial Unicode MS" pitchFamily="34" charset="-128"/>
              </a:rPr>
              <a:t>Ejecutoras</a:t>
            </a:r>
            <a:endParaRPr lang="es-AR" altLang="es-AR" sz="2000" b="1" dirty="0">
              <a:solidFill>
                <a:srgbClr val="009BDE"/>
              </a:solidFill>
              <a:ea typeface="Arial Unicode MS" pitchFamily="34" charset="-128"/>
            </a:endParaRP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14256"/>
            <a:ext cx="696913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204362" y="5004550"/>
            <a:ext cx="1702314" cy="864096"/>
          </a:xfrm>
          <a:prstGeom prst="rect">
            <a:avLst/>
          </a:prstGeom>
          <a:solidFill>
            <a:srgbClr val="92D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06676" y="5004550"/>
            <a:ext cx="1682062" cy="864096"/>
          </a:xfrm>
          <a:prstGeom prst="rect">
            <a:avLst/>
          </a:prstGeom>
          <a:solidFill>
            <a:srgbClr val="FFFF99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588738" y="5004550"/>
            <a:ext cx="1826078" cy="864096"/>
          </a:xfrm>
          <a:prstGeom prst="rect">
            <a:avLst/>
          </a:prstGeom>
          <a:solidFill>
            <a:srgbClr val="FF9966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414816" y="5004550"/>
            <a:ext cx="1701868" cy="864096"/>
          </a:xfrm>
          <a:prstGeom prst="rect">
            <a:avLst/>
          </a:prstGeom>
          <a:solidFill>
            <a:srgbClr val="FF000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32476" y="5004550"/>
            <a:ext cx="1871886" cy="864096"/>
          </a:xfrm>
          <a:prstGeom prst="rect">
            <a:avLst/>
          </a:prstGeom>
          <a:solidFill>
            <a:srgbClr val="00B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81664" y="6083714"/>
            <a:ext cx="348524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Fuente: Memorias Institucionales 2016 GDCT</a:t>
            </a:r>
          </a:p>
        </p:txBody>
      </p:sp>
    </p:spTree>
    <p:extLst>
      <p:ext uri="{BB962C8B-B14F-4D97-AF65-F5344CB8AC3E}">
        <p14:creationId xmlns:p14="http://schemas.microsoft.com/office/powerpoint/2010/main" val="3125797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0" y="764704"/>
            <a:ext cx="9144000" cy="532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427928" y="459735"/>
            <a:ext cx="8208963" cy="23296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1400" b="1" dirty="0" smtClean="0">
                <a:solidFill>
                  <a:srgbClr val="000000"/>
                </a:solidFill>
                <a:ea typeface="Arial Unicode MS" pitchFamily="34" charset="-128"/>
              </a:rPr>
              <a:t>Ciencias Exactas y Naturales</a:t>
            </a:r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23850" y="115888"/>
            <a:ext cx="8208963" cy="36078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606" tIns="56798" rIns="81606" bIns="40803"/>
          <a:lstStyle>
            <a:lvl1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defTabSz="406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2844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7416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1988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656013" indent="1588" defTabSz="4064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AR" altLang="es-AR" sz="2000" b="1" dirty="0">
                <a:solidFill>
                  <a:srgbClr val="009BDE"/>
                </a:solidFill>
                <a:ea typeface="Arial Unicode MS" pitchFamily="34" charset="-128"/>
              </a:rPr>
              <a:t>Facturación DVT / (CIC + CPA) por Unidades </a:t>
            </a:r>
            <a:r>
              <a:rPr lang="es-AR" altLang="es-AR" sz="2000" b="1" dirty="0" smtClean="0">
                <a:solidFill>
                  <a:srgbClr val="009BDE"/>
                </a:solidFill>
                <a:ea typeface="Arial Unicode MS" pitchFamily="34" charset="-128"/>
              </a:rPr>
              <a:t>Ejecutoras</a:t>
            </a:r>
            <a:endParaRPr lang="es-AR" altLang="es-AR" sz="2000" b="1" dirty="0">
              <a:solidFill>
                <a:srgbClr val="009BDE"/>
              </a:solidFill>
              <a:ea typeface="Arial Unicode MS" pitchFamily="34" charset="-128"/>
            </a:endParaRP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14256"/>
            <a:ext cx="696913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368631" y="5232201"/>
            <a:ext cx="1627305" cy="636445"/>
          </a:xfrm>
          <a:prstGeom prst="rect">
            <a:avLst/>
          </a:prstGeom>
          <a:solidFill>
            <a:srgbClr val="92D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95936" y="5232202"/>
            <a:ext cx="1751442" cy="636444"/>
          </a:xfrm>
          <a:prstGeom prst="rect">
            <a:avLst/>
          </a:prstGeom>
          <a:solidFill>
            <a:srgbClr val="FFFF99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747377" y="5232201"/>
            <a:ext cx="1598431" cy="636445"/>
          </a:xfrm>
          <a:prstGeom prst="rect">
            <a:avLst/>
          </a:prstGeom>
          <a:solidFill>
            <a:srgbClr val="FF9966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345808" y="5232201"/>
            <a:ext cx="1736818" cy="636443"/>
          </a:xfrm>
          <a:prstGeom prst="rect">
            <a:avLst/>
          </a:prstGeom>
          <a:solidFill>
            <a:srgbClr val="FF000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47703" y="5232201"/>
            <a:ext cx="1820928" cy="636445"/>
          </a:xfrm>
          <a:prstGeom prst="rect">
            <a:avLst/>
          </a:prstGeom>
          <a:solidFill>
            <a:srgbClr val="00B050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AR" altLang="es-AR" sz="1800">
              <a:latin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81664" y="6083714"/>
            <a:ext cx="348524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s-A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Fuente: Memorias Institucionales 2016 GDCT</a:t>
            </a:r>
          </a:p>
        </p:txBody>
      </p:sp>
    </p:spTree>
    <p:extLst>
      <p:ext uri="{BB962C8B-B14F-4D97-AF65-F5344CB8AC3E}">
        <p14:creationId xmlns:p14="http://schemas.microsoft.com/office/powerpoint/2010/main" val="37305676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s-A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es-A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pitchFamily="32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101</Words>
  <Application>Microsoft Office PowerPoint</Application>
  <PresentationFormat>Presentación en pantalla (4:3)</PresentationFormat>
  <Paragraphs>17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2_Tema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Ramiro Oliverio Fernández</dc:creator>
  <cp:lastModifiedBy>Ramiro Oliverio Fernández</cp:lastModifiedBy>
  <cp:revision>37</cp:revision>
  <dcterms:created xsi:type="dcterms:W3CDTF">2018-07-02T17:19:33Z</dcterms:created>
  <dcterms:modified xsi:type="dcterms:W3CDTF">2018-07-31T16:48:47Z</dcterms:modified>
</cp:coreProperties>
</file>