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3"/>
  </p:notesMasterIdLst>
  <p:handoutMasterIdLst>
    <p:handoutMasterId r:id="rId14"/>
  </p:handoutMasterIdLst>
  <p:sldIdLst>
    <p:sldId id="257" r:id="rId3"/>
    <p:sldId id="361" r:id="rId4"/>
    <p:sldId id="362" r:id="rId5"/>
    <p:sldId id="363" r:id="rId6"/>
    <p:sldId id="329" r:id="rId7"/>
    <p:sldId id="309" r:id="rId8"/>
    <p:sldId id="310" r:id="rId9"/>
    <p:sldId id="311" r:id="rId10"/>
    <p:sldId id="312" r:id="rId11"/>
    <p:sldId id="313" r:id="rId12"/>
  </p:sldIdLst>
  <p:sldSz cx="9144000" cy="6858000" type="screen4x3"/>
  <p:notesSz cx="6797675" cy="9928225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00A249"/>
    <a:srgbClr val="0DFF7A"/>
    <a:srgbClr val="E9EDF4"/>
    <a:srgbClr val="FAC090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55" autoAdjust="0"/>
    <p:restoredTop sz="94660"/>
  </p:normalViewPr>
  <p:slideViewPr>
    <p:cSldViewPr showGuides="1">
      <p:cViewPr varScale="1">
        <p:scale>
          <a:sx n="110" d="100"/>
          <a:sy n="110" d="100"/>
        </p:scale>
        <p:origin x="-12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13F81-6926-4859-9060-8D37A0FD9C48}" type="datetimeFigureOut">
              <a:rPr lang="es-AR" smtClean="0"/>
              <a:t>18/07/2017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67F6E-207D-4026-A6D4-35942747D4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3945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F4CA3-EB23-4A51-BED9-BB8596EEF9C1}" type="datetimeFigureOut">
              <a:rPr lang="es-AR" smtClean="0"/>
              <a:t>18/07/2017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00467-722C-4B15-82F1-C0DBA020B06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5258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486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hape 85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>
            <a:solidFill>
              <a:srgbClr val="0000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Shape 86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10" tIns="44842" rIns="89710" bIns="448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es-ES" altLang="es-ES">
              <a:solidFill>
                <a:srgbClr val="000000"/>
              </a:solidFill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9220" name="Shape 87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10" tIns="44842" rIns="89710" bIns="44842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SzPct val="25000"/>
            </a:pPr>
            <a:r>
              <a:rPr lang="es-AR" altLang="es-ES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Plan Estratégico CONICET - Matriz de ejes, objetivos y líneas</a:t>
            </a:r>
          </a:p>
        </p:txBody>
      </p:sp>
    </p:spTree>
    <p:extLst>
      <p:ext uri="{BB962C8B-B14F-4D97-AF65-F5344CB8AC3E}">
        <p14:creationId xmlns:p14="http://schemas.microsoft.com/office/powerpoint/2010/main" val="1550308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hape 85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>
            <a:solidFill>
              <a:srgbClr val="0000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Shape 86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10" tIns="44842" rIns="89710" bIns="448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es-ES" altLang="es-ES">
              <a:solidFill>
                <a:srgbClr val="000000"/>
              </a:solidFill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0244" name="Shape 87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10" tIns="44842" rIns="89710" bIns="44842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SzPct val="25000"/>
            </a:pPr>
            <a:r>
              <a:rPr lang="es-AR" altLang="es-ES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Plan Estratégico CONICET - Matriz de ejes, objetivos y líneas</a:t>
            </a:r>
          </a:p>
        </p:txBody>
      </p:sp>
    </p:spTree>
    <p:extLst>
      <p:ext uri="{BB962C8B-B14F-4D97-AF65-F5344CB8AC3E}">
        <p14:creationId xmlns:p14="http://schemas.microsoft.com/office/powerpoint/2010/main" val="2713680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85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>
            <a:solidFill>
              <a:srgbClr val="0000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Shape 86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05" tIns="44840" rIns="89705" bIns="4484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es-ES" altLang="es-ES">
              <a:solidFill>
                <a:srgbClr val="000000"/>
              </a:solidFill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1268" name="Shape 87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05" tIns="44840" rIns="89705" bIns="448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SzPct val="25000"/>
            </a:pPr>
            <a:r>
              <a:rPr lang="es-AR" altLang="es-ES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Plan Estratégico CONICET - Matriz de ejes, objetivos y líneas</a:t>
            </a:r>
          </a:p>
        </p:txBody>
      </p:sp>
    </p:spTree>
    <p:extLst>
      <p:ext uri="{BB962C8B-B14F-4D97-AF65-F5344CB8AC3E}">
        <p14:creationId xmlns:p14="http://schemas.microsoft.com/office/powerpoint/2010/main" val="3967728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hape 85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>
            <a:solidFill>
              <a:srgbClr val="0000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Shape 86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10" tIns="44842" rIns="89710" bIns="448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es-AR" altLang="es-AR">
              <a:solidFill>
                <a:srgbClr val="000000"/>
              </a:solidFill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2292" name="Shape 87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10" tIns="44842" rIns="89710" bIns="44842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SzPct val="25000"/>
            </a:pPr>
            <a:r>
              <a:rPr lang="es-AR" altLang="es-AR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Plan Estratégico CONICET - Matriz de ejes, objetivos y líneas</a:t>
            </a:r>
          </a:p>
        </p:txBody>
      </p:sp>
    </p:spTree>
    <p:extLst>
      <p:ext uri="{BB962C8B-B14F-4D97-AF65-F5344CB8AC3E}">
        <p14:creationId xmlns:p14="http://schemas.microsoft.com/office/powerpoint/2010/main" val="3704106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hape 85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>
            <a:solidFill>
              <a:srgbClr val="000000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hape 86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10" tIns="44842" rIns="89710" bIns="448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es-ES" altLang="es-ES">
              <a:solidFill>
                <a:srgbClr val="000000"/>
              </a:solidFill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3316" name="Shape 87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10" tIns="44842" rIns="89710" bIns="44842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SzPct val="25000"/>
            </a:pPr>
            <a:r>
              <a:rPr lang="es-AR" altLang="es-ES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Plan Estratégico CONICET - Matriz de ejes, objetivos y líneas</a:t>
            </a:r>
          </a:p>
        </p:txBody>
      </p:sp>
    </p:spTree>
    <p:extLst>
      <p:ext uri="{BB962C8B-B14F-4D97-AF65-F5344CB8AC3E}">
        <p14:creationId xmlns:p14="http://schemas.microsoft.com/office/powerpoint/2010/main" val="1209629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es-ES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es-ES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es-ES"/>
              <a:t>Haga clic para modificar el estilo de subtítulo del patrón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es-ES" sz="2000" baseline="0"/>
            </a:lvl1pPr>
          </a:lstStyle>
          <a:p>
            <a:r>
              <a:rPr kumimoji="0" lang="es-ES"/>
              <a:t>Logotipo de la compañía</a:t>
            </a:r>
          </a:p>
        </p:txBody>
      </p:sp>
    </p:spTree>
    <p:extLst>
      <p:ext uri="{BB962C8B-B14F-4D97-AF65-F5344CB8AC3E}">
        <p14:creationId xmlns:p14="http://schemas.microsoft.com/office/powerpoint/2010/main" val="212509488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06542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244278"/>
      </p:ext>
    </p:extLst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lo el fon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431723"/>
      </p:ext>
    </p:extLst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F265E-B1BF-437E-8069-84BEAFEFC96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2EA03-25EA-4BC9-B8FE-13CD5FFA6CD5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368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4E2C8-5C00-461D-A309-7F7165991E67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0DC29-514B-497F-B676-70B49435EF0D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98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FB3FB-0790-4E29-B9AA-B9558A8BF516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E0F13-D2FC-40CD-A59C-78511D0FED6F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272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741B8-A380-4D4C-8C7C-07F95853EBC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8AA83-77AF-4925-ADBD-D0DF18330D6D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491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9BAA6-24EC-4B6E-87B2-B90AA5EA4760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C998B-4EA5-48FB-9360-68399E61ECF5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1936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08AE3-5925-4BE4-8345-51C081F4750A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CC0F8-EC8A-4518-8413-7C9A91DDA2E9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01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3BD41-7A37-4DEF-AB38-6E997461D424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718B5-E2A0-4313-A363-0CD2A2CF1784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93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eaLnBrk="1" latinLnBrk="0" hangingPunct="1">
              <a:defRPr kumimoji="0" lang="es-ES" sz="40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es-ES" sz="1800"/>
            </a:lvl1pPr>
          </a:lstStyle>
          <a:p>
            <a:r>
              <a:rPr kumimoji="0" lang="es-ES"/>
              <a:t>Logotipo de la compañía</a:t>
            </a:r>
          </a:p>
        </p:txBody>
      </p:sp>
    </p:spTree>
    <p:extLst>
      <p:ext uri="{BB962C8B-B14F-4D97-AF65-F5344CB8AC3E}">
        <p14:creationId xmlns:p14="http://schemas.microsoft.com/office/powerpoint/2010/main" val="91601207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DCA04-AB92-468A-8C95-430E522CC7A5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694F5-B2C3-4CF9-A406-87F8B742C9EB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566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A0CAB-4E84-4807-AC3E-4AC0C8C245A9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B12BF-D5A6-4EC4-969A-0B63DD1636E2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933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2DD65-31A4-4CB0-BAA5-F43367677D58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93006-2844-49A3-931E-80303F78F2CD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7416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5034E-6910-4687-8DB5-CC588FBF7771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4FCA3-4CE3-4F93-A4E0-55F800F53EA9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919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1A6D3-FE8A-4AEE-A66B-A213A3AB5F67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217C5-BF05-42BC-B756-3DCA1A5955D5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492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es-ES"/>
            </a:lvl1pPr>
          </a:lstStyle>
          <a:p>
            <a:r>
              <a:rPr kumimoji="0" lang="es-ES"/>
              <a:t>Haga clic para modificar el estilo de título del patrón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es-ES" sz="3200">
                <a:latin typeface="+mn-lt"/>
              </a:defRPr>
            </a:lvl1pPr>
            <a:lvl2pPr eaLnBrk="1" latinLnBrk="0" hangingPunct="1">
              <a:defRPr kumimoji="0" lang="es-ES" sz="2800">
                <a:latin typeface="+mn-lt"/>
              </a:defRPr>
            </a:lvl2pPr>
            <a:lvl3pPr eaLnBrk="1" latinLnBrk="0" hangingPunct="1">
              <a:defRPr kumimoji="0" lang="es-ES" sz="2400">
                <a:latin typeface="+mn-lt"/>
              </a:defRPr>
            </a:lvl3pPr>
            <a:lvl4pPr eaLnBrk="1" latinLnBrk="0" hangingPunct="1">
              <a:defRPr kumimoji="0" lang="es-ES" sz="2400">
                <a:latin typeface="+mn-lt"/>
              </a:defRPr>
            </a:lvl4pPr>
            <a:lvl5pPr eaLnBrk="1" latinLnBrk="0" hangingPunct="1">
              <a:defRPr kumimoji="0" lang="es-ES" sz="2400">
                <a:latin typeface="+mn-lt"/>
              </a:defRPr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20882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es-ES" sz="2800"/>
            </a:lvl1pPr>
            <a:lvl2pPr eaLnBrk="1" latinLnBrk="0" hangingPunct="1">
              <a:defRPr kumimoji="0" lang="es-ES" sz="2400"/>
            </a:lvl2pPr>
            <a:lvl3pPr eaLnBrk="1" latinLnBrk="0" hangingPunct="1">
              <a:defRPr kumimoji="0" lang="es-ES" sz="2000"/>
            </a:lvl3pPr>
            <a:lvl4pPr eaLnBrk="1" latinLnBrk="0" hangingPunct="1">
              <a:defRPr kumimoji="0" lang="es-ES" sz="1800"/>
            </a:lvl4pPr>
            <a:lvl5pPr eaLnBrk="1" latinLnBrk="0" hangingPunct="1">
              <a:defRPr kumimoji="0" lang="es-ES" sz="1800"/>
            </a:lvl5pPr>
            <a:lvl6pPr eaLnBrk="1" latinLnBrk="0" hangingPunct="1">
              <a:defRPr kumimoji="0" lang="es-ES" sz="1800"/>
            </a:lvl6pPr>
            <a:lvl7pPr eaLnBrk="1" latinLnBrk="0" hangingPunct="1">
              <a:defRPr kumimoji="0" lang="es-ES" sz="1800"/>
            </a:lvl7pPr>
            <a:lvl8pPr eaLnBrk="1" latinLnBrk="0" hangingPunct="1">
              <a:defRPr kumimoji="0" lang="es-ES" sz="1800"/>
            </a:lvl8pPr>
            <a:lvl9pPr eaLnBrk="1" latinLnBrk="0" hangingPunct="1">
              <a:defRPr kumimoji="0" lang="es-ES" sz="18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es-ES" sz="2800"/>
            </a:lvl1pPr>
            <a:lvl2pPr eaLnBrk="1" latinLnBrk="0" hangingPunct="1">
              <a:defRPr kumimoji="0" lang="es-ES" sz="2400"/>
            </a:lvl2pPr>
            <a:lvl3pPr eaLnBrk="1" latinLnBrk="0" hangingPunct="1">
              <a:defRPr kumimoji="0" lang="es-ES" sz="2000"/>
            </a:lvl3pPr>
            <a:lvl4pPr eaLnBrk="1" latinLnBrk="0" hangingPunct="1">
              <a:defRPr kumimoji="0" lang="es-ES" sz="1800"/>
            </a:lvl4pPr>
            <a:lvl5pPr eaLnBrk="1" latinLnBrk="0" hangingPunct="1">
              <a:defRPr kumimoji="0" lang="es-ES" sz="1800"/>
            </a:lvl5pPr>
            <a:lvl6pPr eaLnBrk="1" latinLnBrk="0" hangingPunct="1">
              <a:defRPr kumimoji="0" lang="es-ES" sz="1800"/>
            </a:lvl6pPr>
            <a:lvl7pPr eaLnBrk="1" latinLnBrk="0" hangingPunct="1">
              <a:defRPr kumimoji="0" lang="es-ES" sz="1800"/>
            </a:lvl7pPr>
            <a:lvl8pPr eaLnBrk="1" latinLnBrk="0" hangingPunct="1">
              <a:defRPr kumimoji="0" lang="es-ES" sz="1800"/>
            </a:lvl8pPr>
            <a:lvl9pPr eaLnBrk="1" latinLnBrk="0" hangingPunct="1">
              <a:defRPr kumimoji="0" lang="es-ES" sz="18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846516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es-ES"/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es-ES" sz="2400" b="1"/>
            </a:lvl1pPr>
            <a:lvl2pPr marL="457200" indent="0" eaLnBrk="1" latinLnBrk="0" hangingPunct="1">
              <a:buNone/>
              <a:defRPr kumimoji="0" lang="es-ES" sz="2000" b="1"/>
            </a:lvl2pPr>
            <a:lvl3pPr marL="914400" indent="0" eaLnBrk="1" latinLnBrk="0" hangingPunct="1">
              <a:buNone/>
              <a:defRPr kumimoji="0" lang="es-ES" sz="1800" b="1"/>
            </a:lvl3pPr>
            <a:lvl4pPr marL="1371600" indent="0" eaLnBrk="1" latinLnBrk="0" hangingPunct="1">
              <a:buNone/>
              <a:defRPr kumimoji="0" lang="es-ES" sz="1600" b="1"/>
            </a:lvl4pPr>
            <a:lvl5pPr marL="1828800" indent="0" eaLnBrk="1" latinLnBrk="0" hangingPunct="1">
              <a:buNone/>
              <a:defRPr kumimoji="0" lang="es-ES" sz="1600" b="1"/>
            </a:lvl5pPr>
            <a:lvl6pPr marL="2286000" indent="0" eaLnBrk="1" latinLnBrk="0" hangingPunct="1">
              <a:buNone/>
              <a:defRPr kumimoji="0" lang="es-ES" sz="1600" b="1"/>
            </a:lvl6pPr>
            <a:lvl7pPr marL="2743200" indent="0" eaLnBrk="1" latinLnBrk="0" hangingPunct="1">
              <a:buNone/>
              <a:defRPr kumimoji="0" lang="es-ES" sz="1600" b="1"/>
            </a:lvl7pPr>
            <a:lvl8pPr marL="3200400" indent="0" eaLnBrk="1" latinLnBrk="0" hangingPunct="1">
              <a:buNone/>
              <a:defRPr kumimoji="0" lang="es-ES" sz="1600" b="1"/>
            </a:lvl8pPr>
            <a:lvl9pPr marL="3657600" indent="0" eaLnBrk="1" latinLnBrk="0" hangingPunct="1">
              <a:buNone/>
              <a:defRPr kumimoji="0" lang="es-ES" sz="1600" b="1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es-ES" sz="2400"/>
            </a:lvl1pPr>
            <a:lvl2pPr eaLnBrk="1" latinLnBrk="0" hangingPunct="1">
              <a:defRPr kumimoji="0" lang="es-ES" sz="2000"/>
            </a:lvl2pPr>
            <a:lvl3pPr eaLnBrk="1" latinLnBrk="0" hangingPunct="1">
              <a:defRPr kumimoji="0" lang="es-ES" sz="1800"/>
            </a:lvl3pPr>
            <a:lvl4pPr eaLnBrk="1" latinLnBrk="0" hangingPunct="1">
              <a:defRPr kumimoji="0" lang="es-ES" sz="1600"/>
            </a:lvl4pPr>
            <a:lvl5pPr eaLnBrk="1" latinLnBrk="0" hangingPunct="1">
              <a:defRPr kumimoji="0" lang="es-ES" sz="1600"/>
            </a:lvl5pPr>
            <a:lvl6pPr eaLnBrk="1" latinLnBrk="0" hangingPunct="1">
              <a:defRPr kumimoji="0" lang="es-ES" sz="1600"/>
            </a:lvl6pPr>
            <a:lvl7pPr eaLnBrk="1" latinLnBrk="0" hangingPunct="1">
              <a:defRPr kumimoji="0" lang="es-ES" sz="1600"/>
            </a:lvl7pPr>
            <a:lvl8pPr eaLnBrk="1" latinLnBrk="0" hangingPunct="1">
              <a:defRPr kumimoji="0" lang="es-ES" sz="1600"/>
            </a:lvl8pPr>
            <a:lvl9pPr eaLnBrk="1" latinLnBrk="0" hangingPunct="1">
              <a:defRPr kumimoji="0" lang="es-ES" sz="16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es-ES" sz="2400" b="1"/>
            </a:lvl1pPr>
            <a:lvl2pPr marL="457200" indent="0" eaLnBrk="1" latinLnBrk="0" hangingPunct="1">
              <a:buNone/>
              <a:defRPr kumimoji="0" lang="es-ES" sz="2000" b="1"/>
            </a:lvl2pPr>
            <a:lvl3pPr marL="914400" indent="0" eaLnBrk="1" latinLnBrk="0" hangingPunct="1">
              <a:buNone/>
              <a:defRPr kumimoji="0" lang="es-ES" sz="1800" b="1"/>
            </a:lvl3pPr>
            <a:lvl4pPr marL="1371600" indent="0" eaLnBrk="1" latinLnBrk="0" hangingPunct="1">
              <a:buNone/>
              <a:defRPr kumimoji="0" lang="es-ES" sz="1600" b="1"/>
            </a:lvl4pPr>
            <a:lvl5pPr marL="1828800" indent="0" eaLnBrk="1" latinLnBrk="0" hangingPunct="1">
              <a:buNone/>
              <a:defRPr kumimoji="0" lang="es-ES" sz="1600" b="1"/>
            </a:lvl5pPr>
            <a:lvl6pPr marL="2286000" indent="0" eaLnBrk="1" latinLnBrk="0" hangingPunct="1">
              <a:buNone/>
              <a:defRPr kumimoji="0" lang="es-ES" sz="1600" b="1"/>
            </a:lvl6pPr>
            <a:lvl7pPr marL="2743200" indent="0" eaLnBrk="1" latinLnBrk="0" hangingPunct="1">
              <a:buNone/>
              <a:defRPr kumimoji="0" lang="es-ES" sz="1600" b="1"/>
            </a:lvl7pPr>
            <a:lvl8pPr marL="3200400" indent="0" eaLnBrk="1" latinLnBrk="0" hangingPunct="1">
              <a:buNone/>
              <a:defRPr kumimoji="0" lang="es-ES" sz="1600" b="1"/>
            </a:lvl8pPr>
            <a:lvl9pPr marL="3657600" indent="0" eaLnBrk="1" latinLnBrk="0" hangingPunct="1">
              <a:buNone/>
              <a:defRPr kumimoji="0" lang="es-ES" sz="1600" b="1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es-ES" sz="2400"/>
            </a:lvl1pPr>
            <a:lvl2pPr eaLnBrk="1" latinLnBrk="0" hangingPunct="1">
              <a:defRPr kumimoji="0" lang="es-ES" sz="2000"/>
            </a:lvl2pPr>
            <a:lvl3pPr eaLnBrk="1" latinLnBrk="0" hangingPunct="1">
              <a:defRPr kumimoji="0" lang="es-ES" sz="1800"/>
            </a:lvl3pPr>
            <a:lvl4pPr eaLnBrk="1" latinLnBrk="0" hangingPunct="1">
              <a:defRPr kumimoji="0" lang="es-ES" sz="1600"/>
            </a:lvl4pPr>
            <a:lvl5pPr eaLnBrk="1" latinLnBrk="0" hangingPunct="1">
              <a:defRPr kumimoji="0" lang="es-ES" sz="1600"/>
            </a:lvl5pPr>
            <a:lvl6pPr eaLnBrk="1" latinLnBrk="0" hangingPunct="1">
              <a:defRPr kumimoji="0" lang="es-ES" sz="1600"/>
            </a:lvl6pPr>
            <a:lvl7pPr eaLnBrk="1" latinLnBrk="0" hangingPunct="1">
              <a:defRPr kumimoji="0" lang="es-ES" sz="1600"/>
            </a:lvl7pPr>
            <a:lvl8pPr eaLnBrk="1" latinLnBrk="0" hangingPunct="1">
              <a:defRPr kumimoji="0" lang="es-ES" sz="1600"/>
            </a:lvl8pPr>
            <a:lvl9pPr eaLnBrk="1" latinLnBrk="0" hangingPunct="1">
              <a:defRPr kumimoji="0" lang="es-ES" sz="16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243300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es-ES" sz="2000" b="1"/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es-ES" sz="3200"/>
            </a:lvl1pPr>
            <a:lvl2pPr eaLnBrk="1" latinLnBrk="0" hangingPunct="1">
              <a:defRPr kumimoji="0" lang="es-ES" sz="2800"/>
            </a:lvl2pPr>
            <a:lvl3pPr eaLnBrk="1" latinLnBrk="0" hangingPunct="1">
              <a:defRPr kumimoji="0" lang="es-ES" sz="2400"/>
            </a:lvl3pPr>
            <a:lvl4pPr eaLnBrk="1" latinLnBrk="0" hangingPunct="1">
              <a:defRPr kumimoji="0" lang="es-ES" sz="2000"/>
            </a:lvl4pPr>
            <a:lvl5pPr eaLnBrk="1" latinLnBrk="0" hangingPunct="1">
              <a:defRPr kumimoji="0" lang="es-ES" sz="2000"/>
            </a:lvl5pPr>
            <a:lvl6pPr eaLnBrk="1" latinLnBrk="0" hangingPunct="1">
              <a:defRPr kumimoji="0" lang="es-ES" sz="2000"/>
            </a:lvl6pPr>
            <a:lvl7pPr eaLnBrk="1" latinLnBrk="0" hangingPunct="1">
              <a:defRPr kumimoji="0" lang="es-ES" sz="2000"/>
            </a:lvl7pPr>
            <a:lvl8pPr eaLnBrk="1" latinLnBrk="0" hangingPunct="1">
              <a:defRPr kumimoji="0" lang="es-ES" sz="2000"/>
            </a:lvl8pPr>
            <a:lvl9pPr eaLnBrk="1" latinLnBrk="0" hangingPunct="1">
              <a:defRPr kumimoji="0" lang="es-ES" sz="20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es-ES" sz="1400"/>
            </a:lvl1pPr>
            <a:lvl2pPr marL="457200" indent="0" eaLnBrk="1" latinLnBrk="0" hangingPunct="1">
              <a:buNone/>
              <a:defRPr kumimoji="0" lang="es-ES" sz="1200"/>
            </a:lvl2pPr>
            <a:lvl3pPr marL="914400" indent="0" eaLnBrk="1" latinLnBrk="0" hangingPunct="1">
              <a:buNone/>
              <a:defRPr kumimoji="0" lang="es-ES" sz="1000"/>
            </a:lvl3pPr>
            <a:lvl4pPr marL="1371600" indent="0" eaLnBrk="1" latinLnBrk="0" hangingPunct="1">
              <a:buNone/>
              <a:defRPr kumimoji="0" lang="es-ES" sz="900"/>
            </a:lvl4pPr>
            <a:lvl5pPr marL="1828800" indent="0" eaLnBrk="1" latinLnBrk="0" hangingPunct="1">
              <a:buNone/>
              <a:defRPr kumimoji="0" lang="es-ES" sz="900"/>
            </a:lvl5pPr>
            <a:lvl6pPr marL="2286000" indent="0" eaLnBrk="1" latinLnBrk="0" hangingPunct="1">
              <a:buNone/>
              <a:defRPr kumimoji="0" lang="es-ES" sz="900"/>
            </a:lvl6pPr>
            <a:lvl7pPr marL="2743200" indent="0" eaLnBrk="1" latinLnBrk="0" hangingPunct="1">
              <a:buNone/>
              <a:defRPr kumimoji="0" lang="es-ES" sz="900"/>
            </a:lvl7pPr>
            <a:lvl8pPr marL="3200400" indent="0" eaLnBrk="1" latinLnBrk="0" hangingPunct="1">
              <a:buNone/>
              <a:defRPr kumimoji="0" lang="es-ES" sz="900"/>
            </a:lvl8pPr>
            <a:lvl9pPr marL="3657600" indent="0" eaLnBrk="1" latinLnBrk="0" hangingPunct="1">
              <a:buNone/>
              <a:defRPr kumimoji="0" lang="es-ES" sz="9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707679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es-ES" sz="2000" b="1"/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es-ES" sz="3200"/>
            </a:lvl1pPr>
            <a:lvl2pPr marL="457200" indent="0" eaLnBrk="1" latinLnBrk="0" hangingPunct="1">
              <a:buNone/>
              <a:defRPr kumimoji="0" lang="es-ES" sz="2800"/>
            </a:lvl2pPr>
            <a:lvl3pPr marL="914400" indent="0" eaLnBrk="1" latinLnBrk="0" hangingPunct="1">
              <a:buNone/>
              <a:defRPr kumimoji="0" lang="es-ES" sz="2400"/>
            </a:lvl3pPr>
            <a:lvl4pPr marL="1371600" indent="0" eaLnBrk="1" latinLnBrk="0" hangingPunct="1">
              <a:buNone/>
              <a:defRPr kumimoji="0" lang="es-ES" sz="2000"/>
            </a:lvl4pPr>
            <a:lvl5pPr marL="1828800" indent="0" eaLnBrk="1" latinLnBrk="0" hangingPunct="1">
              <a:buNone/>
              <a:defRPr kumimoji="0" lang="es-ES" sz="2000"/>
            </a:lvl5pPr>
            <a:lvl6pPr marL="2286000" indent="0" eaLnBrk="1" latinLnBrk="0" hangingPunct="1">
              <a:buNone/>
              <a:defRPr kumimoji="0" lang="es-ES" sz="2000"/>
            </a:lvl6pPr>
            <a:lvl7pPr marL="2743200" indent="0" eaLnBrk="1" latinLnBrk="0" hangingPunct="1">
              <a:buNone/>
              <a:defRPr kumimoji="0" lang="es-ES" sz="2000"/>
            </a:lvl7pPr>
            <a:lvl8pPr marL="3200400" indent="0" eaLnBrk="1" latinLnBrk="0" hangingPunct="1">
              <a:buNone/>
              <a:defRPr kumimoji="0" lang="es-ES" sz="2000"/>
            </a:lvl8pPr>
            <a:lvl9pPr marL="3657600" indent="0" eaLnBrk="1" latinLnBrk="0" hangingPunct="1">
              <a:buNone/>
              <a:defRPr kumimoji="0" lang="es-ES" sz="2000"/>
            </a:lvl9pPr>
          </a:lstStyle>
          <a:p>
            <a:pPr eaLnBrk="1" latinLnBrk="0" hangingPunct="1"/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es-ES" sz="1400"/>
            </a:lvl1pPr>
            <a:lvl2pPr marL="457200" indent="0" eaLnBrk="1" latinLnBrk="0" hangingPunct="1">
              <a:buNone/>
              <a:defRPr kumimoji="0" lang="es-ES" sz="1200"/>
            </a:lvl2pPr>
            <a:lvl3pPr marL="914400" indent="0" eaLnBrk="1" latinLnBrk="0" hangingPunct="1">
              <a:buNone/>
              <a:defRPr kumimoji="0" lang="es-ES" sz="1000"/>
            </a:lvl3pPr>
            <a:lvl4pPr marL="1371600" indent="0" eaLnBrk="1" latinLnBrk="0" hangingPunct="1">
              <a:buNone/>
              <a:defRPr kumimoji="0" lang="es-ES" sz="900"/>
            </a:lvl4pPr>
            <a:lvl5pPr marL="1828800" indent="0" eaLnBrk="1" latinLnBrk="0" hangingPunct="1">
              <a:buNone/>
              <a:defRPr kumimoji="0" lang="es-ES" sz="900"/>
            </a:lvl5pPr>
            <a:lvl6pPr marL="2286000" indent="0" eaLnBrk="1" latinLnBrk="0" hangingPunct="1">
              <a:buNone/>
              <a:defRPr kumimoji="0" lang="es-ES" sz="900"/>
            </a:lvl6pPr>
            <a:lvl7pPr marL="2743200" indent="0" eaLnBrk="1" latinLnBrk="0" hangingPunct="1">
              <a:buNone/>
              <a:defRPr kumimoji="0" lang="es-ES" sz="900"/>
            </a:lvl7pPr>
            <a:lvl8pPr marL="3200400" indent="0" eaLnBrk="1" latinLnBrk="0" hangingPunct="1">
              <a:buNone/>
              <a:defRPr kumimoji="0" lang="es-ES" sz="900"/>
            </a:lvl8pPr>
            <a:lvl9pPr marL="3657600" indent="0" eaLnBrk="1" latinLnBrk="0" hangingPunct="1">
              <a:buNone/>
              <a:defRPr kumimoji="0" lang="es-ES" sz="9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64709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882596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y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392730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18/07/2017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69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es-ES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s-ES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es-ES"/>
      </a:defPPr>
      <a:lvl1pPr marL="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AR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AR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6AD3EA-9559-486C-9F2C-4E0D6C3A887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9074C5-B2B9-4B84-B9CE-96DF351A211E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08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6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835696" y="1556792"/>
            <a:ext cx="6935328" cy="2199233"/>
          </a:xfrm>
        </p:spPr>
        <p:txBody>
          <a:bodyPr>
            <a:normAutofit/>
          </a:bodyPr>
          <a:lstStyle/>
          <a:p>
            <a:r>
              <a:rPr lang="es-ES" sz="5400" dirty="0" smtClean="0"/>
              <a:t>plan </a:t>
            </a:r>
            <a:r>
              <a:rPr lang="es-ES" sz="5400" dirty="0"/>
              <a:t>estratégico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s-ES" sz="2400" smtClean="0">
                <a:latin typeface="+mn-lt"/>
              </a:rPr>
              <a:t>14 </a:t>
            </a:r>
            <a:r>
              <a:rPr lang="es-ES" sz="2400" dirty="0" smtClean="0">
                <a:latin typeface="+mn-lt"/>
              </a:rPr>
              <a:t>de julio de 2017</a:t>
            </a:r>
            <a:endParaRPr lang="es-ES" sz="2400" dirty="0">
              <a:latin typeface="+mn-lt"/>
            </a:endParaRPr>
          </a:p>
        </p:txBody>
      </p:sp>
      <p:pic>
        <p:nvPicPr>
          <p:cNvPr id="4" name="8 Marcador de posición de imagen"/>
          <p:cNvPicPr>
            <a:picLocks noGrp="1" noChangeAspect="1"/>
          </p:cNvPicPr>
          <p:nvPr>
            <p:ph type="pic" sz="quarter" idx="13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327" y="5589240"/>
            <a:ext cx="1500687" cy="827864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7786492"/>
      </p:ext>
    </p:extLst>
  </p:cSld>
  <p:clrMapOvr>
    <a:masterClrMapping/>
  </p:clrMapOvr>
  <p:transition spd="slow" advTm="4239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 89"/>
          <p:cNvSpPr>
            <a:spLocks noChangeArrowheads="1"/>
          </p:cNvSpPr>
          <p:nvPr/>
        </p:nvSpPr>
        <p:spPr bwMode="auto">
          <a:xfrm>
            <a:off x="769938" y="0"/>
            <a:ext cx="8374062" cy="523875"/>
          </a:xfrm>
          <a:prstGeom prst="rect">
            <a:avLst/>
          </a:prstGeom>
          <a:solidFill>
            <a:srgbClr val="3C7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altLang="es-ES" sz="1600" b="1">
                <a:solidFill>
                  <a:srgbClr val="FFFFFF"/>
                </a:solidFill>
                <a:latin typeface="Calibri" pitchFamily="34" charset="0"/>
              </a:rPr>
              <a:t>CONICET Y SOCIEDAD</a:t>
            </a:r>
          </a:p>
        </p:txBody>
      </p:sp>
      <p:sp>
        <p:nvSpPr>
          <p:cNvPr id="7171" name="Shape 90"/>
          <p:cNvSpPr>
            <a:spLocks noChangeArrowheads="1"/>
          </p:cNvSpPr>
          <p:nvPr/>
        </p:nvSpPr>
        <p:spPr bwMode="auto">
          <a:xfrm>
            <a:off x="0" y="0"/>
            <a:ext cx="769938" cy="523875"/>
          </a:xfrm>
          <a:prstGeom prst="rect">
            <a:avLst/>
          </a:prstGeom>
          <a:solidFill>
            <a:srgbClr val="1C458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_tradnl" altLang="es-ES" sz="1600" b="1">
                <a:solidFill>
                  <a:srgbClr val="FFFFFF"/>
                </a:solidFill>
                <a:latin typeface="Calibri" pitchFamily="34" charset="0"/>
              </a:rPr>
              <a:t>5</a:t>
            </a:r>
            <a:endParaRPr lang="es-AR" altLang="es-ES" sz="16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91" name="Shape 91"/>
          <p:cNvSpPr/>
          <p:nvPr/>
        </p:nvSpPr>
        <p:spPr>
          <a:xfrm>
            <a:off x="107950" y="600075"/>
            <a:ext cx="1712913" cy="11001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 dirty="0">
              <a:solidFill>
                <a:prstClr val="black"/>
              </a:solidFill>
            </a:endParaRPr>
          </a:p>
        </p:txBody>
      </p:sp>
      <p:sp>
        <p:nvSpPr>
          <p:cNvPr id="92" name="Shape 92"/>
          <p:cNvSpPr/>
          <p:nvPr/>
        </p:nvSpPr>
        <p:spPr>
          <a:xfrm>
            <a:off x="436563" y="858838"/>
            <a:ext cx="1285875" cy="444500"/>
          </a:xfrm>
          <a:prstGeom prst="rect">
            <a:avLst/>
          </a:prstGeom>
          <a:noFill/>
          <a:ln>
            <a:noFill/>
          </a:ln>
        </p:spPr>
        <p:txBody>
          <a:bodyPr lIns="6975" tIns="6975" rIns="6975" bIns="6975" anchor="ctr"/>
          <a:lstStyle/>
          <a:p>
            <a:pPr marL="266700" indent="-266700" algn="ctr">
              <a:buSzPct val="25000"/>
              <a:defRPr/>
            </a:pPr>
            <a:endParaRPr lang="es-AR" sz="900" b="1" dirty="0">
              <a:solidFill>
                <a:prstClr val="black"/>
              </a:solidFill>
            </a:endParaRPr>
          </a:p>
        </p:txBody>
      </p:sp>
      <p:sp>
        <p:nvSpPr>
          <p:cNvPr id="7174" name="Shape 93"/>
          <p:cNvSpPr txBox="1">
            <a:spLocks noChangeArrowheads="1"/>
          </p:cNvSpPr>
          <p:nvPr/>
        </p:nvSpPr>
        <p:spPr bwMode="auto">
          <a:xfrm>
            <a:off x="107950" y="615950"/>
            <a:ext cx="1712913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5.1</a:t>
            </a:r>
          </a:p>
        </p:txBody>
      </p:sp>
      <p:sp>
        <p:nvSpPr>
          <p:cNvPr id="94" name="Shape 94"/>
          <p:cNvSpPr/>
          <p:nvPr/>
        </p:nvSpPr>
        <p:spPr>
          <a:xfrm>
            <a:off x="1979613" y="600075"/>
            <a:ext cx="1730375" cy="11001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95" name="Shape 95"/>
          <p:cNvSpPr/>
          <p:nvPr/>
        </p:nvSpPr>
        <p:spPr>
          <a:xfrm>
            <a:off x="2095500" y="858838"/>
            <a:ext cx="1300163" cy="444500"/>
          </a:xfrm>
          <a:prstGeom prst="rect">
            <a:avLst/>
          </a:prstGeom>
          <a:noFill/>
          <a:ln>
            <a:noFill/>
          </a:ln>
        </p:spPr>
        <p:txBody>
          <a:bodyPr lIns="6975" tIns="6975" rIns="6975" bIns="6975" anchor="ctr"/>
          <a:lstStyle/>
          <a:p>
            <a:pPr marL="266700" indent="-266700" algn="ctr">
              <a:buSzPct val="25000"/>
              <a:defRPr/>
            </a:pPr>
            <a:endParaRPr lang="es-AR" sz="900" b="1" dirty="0">
              <a:solidFill>
                <a:prstClr val="black"/>
              </a:solidFill>
            </a:endParaRPr>
          </a:p>
        </p:txBody>
      </p:sp>
      <p:sp>
        <p:nvSpPr>
          <p:cNvPr id="7177" name="Shape 96"/>
          <p:cNvSpPr txBox="1">
            <a:spLocks noChangeArrowheads="1"/>
          </p:cNvSpPr>
          <p:nvPr/>
        </p:nvSpPr>
        <p:spPr bwMode="auto">
          <a:xfrm>
            <a:off x="1979613" y="615950"/>
            <a:ext cx="1727200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prstClr val="white"/>
                </a:solidFill>
                <a:latin typeface="Calibri" pitchFamily="34" charset="0"/>
              </a:rPr>
              <a:t>5.2</a:t>
            </a:r>
          </a:p>
        </p:txBody>
      </p:sp>
      <p:sp>
        <p:nvSpPr>
          <p:cNvPr id="97" name="Shape 97"/>
          <p:cNvSpPr/>
          <p:nvPr/>
        </p:nvSpPr>
        <p:spPr>
          <a:xfrm>
            <a:off x="3851275" y="600075"/>
            <a:ext cx="1543050" cy="11001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98" name="Shape 98"/>
          <p:cNvSpPr/>
          <p:nvPr/>
        </p:nvSpPr>
        <p:spPr>
          <a:xfrm>
            <a:off x="3871913" y="981075"/>
            <a:ext cx="1695450" cy="442913"/>
          </a:xfrm>
          <a:prstGeom prst="rect">
            <a:avLst/>
          </a:prstGeom>
          <a:noFill/>
          <a:ln>
            <a:noFill/>
          </a:ln>
        </p:spPr>
        <p:txBody>
          <a:bodyPr lIns="6975" tIns="6975" rIns="6975" bIns="6975" anchor="ctr"/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s-AR" sz="900" b="1" dirty="0">
              <a:solidFill>
                <a:prstClr val="black"/>
              </a:solidFill>
            </a:endParaRPr>
          </a:p>
        </p:txBody>
      </p:sp>
      <p:sp>
        <p:nvSpPr>
          <p:cNvPr id="7180" name="Shape 99"/>
          <p:cNvSpPr txBox="1">
            <a:spLocks noChangeArrowheads="1"/>
          </p:cNvSpPr>
          <p:nvPr/>
        </p:nvSpPr>
        <p:spPr bwMode="auto">
          <a:xfrm>
            <a:off x="3851275" y="615950"/>
            <a:ext cx="1543050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prstClr val="white"/>
                </a:solidFill>
                <a:latin typeface="Calibri" pitchFamily="34" charset="0"/>
              </a:rPr>
              <a:t>5.3</a:t>
            </a:r>
          </a:p>
        </p:txBody>
      </p:sp>
      <p:sp>
        <p:nvSpPr>
          <p:cNvPr id="101" name="Shape 101"/>
          <p:cNvSpPr/>
          <p:nvPr/>
        </p:nvSpPr>
        <p:spPr>
          <a:xfrm>
            <a:off x="6640513" y="858838"/>
            <a:ext cx="2095500" cy="444500"/>
          </a:xfrm>
          <a:prstGeom prst="rect">
            <a:avLst/>
          </a:prstGeom>
          <a:noFill/>
          <a:ln>
            <a:noFill/>
          </a:ln>
        </p:spPr>
        <p:txBody>
          <a:bodyPr lIns="6975" tIns="6975" rIns="6975" bIns="6975" anchor="ctr"/>
          <a:lstStyle/>
          <a:p>
            <a:pPr algn="ctr" defTabSz="488950">
              <a:spcBef>
                <a:spcPct val="0"/>
              </a:spcBef>
              <a:defRPr/>
            </a:pPr>
            <a:endParaRPr lang="es-AR" sz="900" b="1" dirty="0">
              <a:solidFill>
                <a:prstClr val="black"/>
              </a:solidFill>
            </a:endParaRPr>
          </a:p>
        </p:txBody>
      </p:sp>
      <p:sp>
        <p:nvSpPr>
          <p:cNvPr id="7182" name="Shape 104"/>
          <p:cNvSpPr>
            <a:spLocks noChangeArrowheads="1"/>
          </p:cNvSpPr>
          <p:nvPr/>
        </p:nvSpPr>
        <p:spPr bwMode="auto">
          <a:xfrm>
            <a:off x="109538" y="1892300"/>
            <a:ext cx="1711325" cy="160338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  <a:buFont typeface="Arial" charset="0"/>
              <a:buNone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5.1.1</a:t>
            </a:r>
          </a:p>
        </p:txBody>
      </p:sp>
      <p:sp>
        <p:nvSpPr>
          <p:cNvPr id="7183" name="Shape 106"/>
          <p:cNvSpPr>
            <a:spLocks noChangeArrowheads="1"/>
          </p:cNvSpPr>
          <p:nvPr/>
        </p:nvSpPr>
        <p:spPr bwMode="auto">
          <a:xfrm>
            <a:off x="107950" y="2955925"/>
            <a:ext cx="1712913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5.1.2</a:t>
            </a:r>
          </a:p>
        </p:txBody>
      </p:sp>
      <p:sp>
        <p:nvSpPr>
          <p:cNvPr id="7184" name="Shape 110"/>
          <p:cNvSpPr>
            <a:spLocks noChangeArrowheads="1"/>
          </p:cNvSpPr>
          <p:nvPr/>
        </p:nvSpPr>
        <p:spPr bwMode="auto">
          <a:xfrm>
            <a:off x="1998663" y="3995738"/>
            <a:ext cx="1714500" cy="1539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5.2.3</a:t>
            </a:r>
          </a:p>
        </p:txBody>
      </p:sp>
      <p:sp>
        <p:nvSpPr>
          <p:cNvPr id="7185" name="Shape 112"/>
          <p:cNvSpPr>
            <a:spLocks noChangeArrowheads="1"/>
          </p:cNvSpPr>
          <p:nvPr/>
        </p:nvSpPr>
        <p:spPr bwMode="auto">
          <a:xfrm>
            <a:off x="1998663" y="2955925"/>
            <a:ext cx="1714500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5.2.2</a:t>
            </a:r>
          </a:p>
        </p:txBody>
      </p:sp>
      <p:sp>
        <p:nvSpPr>
          <p:cNvPr id="7186" name="Shape 119"/>
          <p:cNvSpPr>
            <a:spLocks noChangeArrowheads="1"/>
          </p:cNvSpPr>
          <p:nvPr/>
        </p:nvSpPr>
        <p:spPr bwMode="auto">
          <a:xfrm>
            <a:off x="3933825" y="3133725"/>
            <a:ext cx="1460500" cy="76835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  <a:buFont typeface="Arial" charset="0"/>
              <a:buNone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Desarrollar programas de capacitación en el entorno científico y en los medios de comunicación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7187" name="Shape 120"/>
          <p:cNvSpPr>
            <a:spLocks noChangeArrowheads="1"/>
          </p:cNvSpPr>
          <p:nvPr/>
        </p:nvSpPr>
        <p:spPr bwMode="auto">
          <a:xfrm>
            <a:off x="3932238" y="2955925"/>
            <a:ext cx="1463675" cy="176213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5.3.2</a:t>
            </a:r>
          </a:p>
        </p:txBody>
      </p:sp>
      <p:sp>
        <p:nvSpPr>
          <p:cNvPr id="7188" name="Shape 122"/>
          <p:cNvSpPr>
            <a:spLocks noChangeArrowheads="1"/>
          </p:cNvSpPr>
          <p:nvPr/>
        </p:nvSpPr>
        <p:spPr bwMode="auto">
          <a:xfrm>
            <a:off x="3932238" y="3995738"/>
            <a:ext cx="1462087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5.3.3</a:t>
            </a:r>
          </a:p>
        </p:txBody>
      </p:sp>
      <p:sp>
        <p:nvSpPr>
          <p:cNvPr id="7189" name="Shape 124"/>
          <p:cNvSpPr>
            <a:spLocks noChangeArrowheads="1"/>
          </p:cNvSpPr>
          <p:nvPr/>
        </p:nvSpPr>
        <p:spPr bwMode="auto">
          <a:xfrm>
            <a:off x="3929063" y="1890713"/>
            <a:ext cx="1465262" cy="187325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5.3.1</a:t>
            </a:r>
          </a:p>
        </p:txBody>
      </p:sp>
      <p:sp>
        <p:nvSpPr>
          <p:cNvPr id="7190" name="Shape 92"/>
          <p:cNvSpPr>
            <a:spLocks noChangeArrowheads="1"/>
          </p:cNvSpPr>
          <p:nvPr/>
        </p:nvSpPr>
        <p:spPr bwMode="auto">
          <a:xfrm>
            <a:off x="107950" y="981075"/>
            <a:ext cx="1712913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Calibri" pitchFamily="34" charset="0"/>
              </a:rPr>
              <a:t> Ampliar canales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Calibri" pitchFamily="34" charset="0"/>
              </a:rPr>
              <a:t>de comunicación</a:t>
            </a:r>
          </a:p>
        </p:txBody>
      </p:sp>
      <p:sp>
        <p:nvSpPr>
          <p:cNvPr id="7191" name="Shape 92"/>
          <p:cNvSpPr>
            <a:spLocks noChangeArrowheads="1"/>
          </p:cNvSpPr>
          <p:nvPr/>
        </p:nvSpPr>
        <p:spPr bwMode="auto">
          <a:xfrm>
            <a:off x="1998663" y="1041400"/>
            <a:ext cx="1717675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Calibri" pitchFamily="34" charset="0"/>
              </a:rPr>
              <a:t>Visibilizar la marca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Calibri" pitchFamily="34" charset="0"/>
              </a:rPr>
              <a:t>CONICET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ES" sz="900" b="1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7192" name="Shape 92"/>
          <p:cNvSpPr>
            <a:spLocks noChangeArrowheads="1"/>
          </p:cNvSpPr>
          <p:nvPr/>
        </p:nvSpPr>
        <p:spPr bwMode="auto">
          <a:xfrm>
            <a:off x="3852863" y="968375"/>
            <a:ext cx="1692275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Calibri" pitchFamily="34" charset="0"/>
              </a:rPr>
              <a:t>Fortalecer la gestión de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Calibri" pitchFamily="34" charset="0"/>
              </a:rPr>
              <a:t>la comunicación</a:t>
            </a:r>
          </a:p>
        </p:txBody>
      </p:sp>
      <p:sp>
        <p:nvSpPr>
          <p:cNvPr id="7193" name="Shape 105"/>
          <p:cNvSpPr>
            <a:spLocks noChangeArrowheads="1"/>
          </p:cNvSpPr>
          <p:nvPr/>
        </p:nvSpPr>
        <p:spPr bwMode="auto">
          <a:xfrm>
            <a:off x="107950" y="4149725"/>
            <a:ext cx="1712913" cy="95250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Diseñar e implementar estrategias de comunicación para entornos digitales, coordinadas con otras plataformas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7194" name="Shape 106"/>
          <p:cNvSpPr>
            <a:spLocks noChangeArrowheads="1"/>
          </p:cNvSpPr>
          <p:nvPr/>
        </p:nvSpPr>
        <p:spPr bwMode="auto">
          <a:xfrm>
            <a:off x="107950" y="4005263"/>
            <a:ext cx="1712913" cy="144462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5.1.3</a:t>
            </a:r>
          </a:p>
        </p:txBody>
      </p:sp>
      <p:sp>
        <p:nvSpPr>
          <p:cNvPr id="7195" name="Shape 112"/>
          <p:cNvSpPr>
            <a:spLocks noChangeArrowheads="1"/>
          </p:cNvSpPr>
          <p:nvPr/>
        </p:nvSpPr>
        <p:spPr bwMode="auto">
          <a:xfrm>
            <a:off x="1998663" y="1890713"/>
            <a:ext cx="1714500" cy="161925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5.2.1</a:t>
            </a:r>
          </a:p>
        </p:txBody>
      </p:sp>
      <p:sp>
        <p:nvSpPr>
          <p:cNvPr id="37" name="Shape 97"/>
          <p:cNvSpPr/>
          <p:nvPr/>
        </p:nvSpPr>
        <p:spPr>
          <a:xfrm>
            <a:off x="5561013" y="615950"/>
            <a:ext cx="1458912" cy="1084263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7197" name="Shape 99"/>
          <p:cNvSpPr txBox="1">
            <a:spLocks noChangeArrowheads="1"/>
          </p:cNvSpPr>
          <p:nvPr/>
        </p:nvSpPr>
        <p:spPr bwMode="auto">
          <a:xfrm>
            <a:off x="5537200" y="615950"/>
            <a:ext cx="1482725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prstClr val="white"/>
                </a:solidFill>
                <a:latin typeface="Calibri" pitchFamily="34" charset="0"/>
              </a:rPr>
              <a:t>5.4</a:t>
            </a:r>
          </a:p>
        </p:txBody>
      </p:sp>
      <p:sp>
        <p:nvSpPr>
          <p:cNvPr id="39" name="Shape 92"/>
          <p:cNvSpPr/>
          <p:nvPr/>
        </p:nvSpPr>
        <p:spPr>
          <a:xfrm>
            <a:off x="5435600" y="968375"/>
            <a:ext cx="1779588" cy="528638"/>
          </a:xfrm>
          <a:prstGeom prst="rect">
            <a:avLst/>
          </a:prstGeom>
          <a:noFill/>
          <a:ln>
            <a:noFill/>
          </a:ln>
        </p:spPr>
        <p:txBody>
          <a:bodyPr lIns="6975" tIns="6975" rIns="6975" bIns="6975" anchor="ctr"/>
          <a:lstStyle/>
          <a:p>
            <a:pPr algn="ctr">
              <a:buSzPct val="25000"/>
              <a:defRPr/>
            </a:pPr>
            <a:r>
              <a:rPr lang="es-AR" sz="900" b="1" dirty="0">
                <a:solidFill>
                  <a:prstClr val="black"/>
                </a:solidFill>
              </a:rPr>
              <a:t>        </a:t>
            </a:r>
          </a:p>
          <a:p>
            <a:pPr algn="ctr">
              <a:buSzPct val="25000"/>
              <a:defRPr/>
            </a:pPr>
            <a:r>
              <a:rPr lang="es-AR" sz="900" b="1" dirty="0">
                <a:solidFill>
                  <a:prstClr val="black"/>
                </a:solidFill>
              </a:rPr>
              <a:t>Profundizar la actividad y </a:t>
            </a:r>
          </a:p>
          <a:p>
            <a:pPr algn="ctr">
              <a:buSzPct val="25000"/>
              <a:defRPr/>
            </a:pPr>
            <a:r>
              <a:rPr lang="es-AR" sz="900" b="1" dirty="0">
                <a:solidFill>
                  <a:prstClr val="black"/>
                </a:solidFill>
              </a:rPr>
              <a:t>la vocación científica</a:t>
            </a:r>
          </a:p>
          <a:p>
            <a:pPr marL="266700" indent="-266700" algn="ctr">
              <a:buSzPct val="25000"/>
              <a:defRPr/>
            </a:pPr>
            <a:endParaRPr lang="es-AR" sz="900" b="1" dirty="0">
              <a:solidFill>
                <a:prstClr val="black"/>
              </a:solidFill>
            </a:endParaRPr>
          </a:p>
          <a:p>
            <a:pPr marL="266700" indent="-266700" algn="ctr">
              <a:buSzPct val="25000"/>
              <a:defRPr/>
            </a:pPr>
            <a:endParaRPr lang="es-AR" sz="900" b="1" dirty="0">
              <a:solidFill>
                <a:prstClr val="black"/>
              </a:solidFill>
            </a:endParaRPr>
          </a:p>
        </p:txBody>
      </p:sp>
      <p:sp>
        <p:nvSpPr>
          <p:cNvPr id="45" name="Shape 103"/>
          <p:cNvSpPr/>
          <p:nvPr/>
        </p:nvSpPr>
        <p:spPr>
          <a:xfrm>
            <a:off x="107950" y="2060575"/>
            <a:ext cx="1712913" cy="741363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       </a:t>
            </a:r>
          </a:p>
          <a:p>
            <a:pPr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Intensificar la comunicación institucional </a:t>
            </a: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a través de redes sociales </a:t>
            </a: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(</a:t>
            </a:r>
            <a:r>
              <a:rPr lang="es-AR" sz="900" dirty="0" err="1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facebook</a:t>
            </a: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  <a:r>
              <a:rPr lang="es-AR" sz="900" dirty="0" err="1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twiter</a:t>
            </a: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  <a:r>
              <a:rPr lang="es-AR" sz="900" dirty="0" err="1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instagram</a:t>
            </a: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entre otras)</a:t>
            </a:r>
          </a:p>
          <a:p>
            <a:pPr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85725" indent="-85725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200" name="Shape 109"/>
          <p:cNvSpPr>
            <a:spLocks noChangeArrowheads="1"/>
          </p:cNvSpPr>
          <p:nvPr/>
        </p:nvSpPr>
        <p:spPr bwMode="auto">
          <a:xfrm>
            <a:off x="1998663" y="4149725"/>
            <a:ext cx="1714500" cy="95250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Implementar “Ideas-fuerza” comunicacionales con el objeto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 hacer conocer la participación de CONICET en la vida cotidiana de los argentinos (por ej. Ciencia en tu Vida)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7201" name="Shape 105"/>
          <p:cNvSpPr>
            <a:spLocks noChangeArrowheads="1"/>
          </p:cNvSpPr>
          <p:nvPr/>
        </p:nvSpPr>
        <p:spPr bwMode="auto">
          <a:xfrm>
            <a:off x="107950" y="3133725"/>
            <a:ext cx="1712913" cy="76835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Expandir la articulación de acciones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 comunicación conjuntas con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organismos públicos y privados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7202" name="Shape 111"/>
          <p:cNvSpPr>
            <a:spLocks noChangeArrowheads="1"/>
          </p:cNvSpPr>
          <p:nvPr/>
        </p:nvSpPr>
        <p:spPr bwMode="auto">
          <a:xfrm>
            <a:off x="1998663" y="3133725"/>
            <a:ext cx="1709737" cy="76835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 Trabajar sobre la percepción que la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Sociedad tiene del CONICET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_tradnl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(research, acciones de explicación,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_tradnl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entre otras)</a:t>
            </a: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49" name="Shape 121"/>
          <p:cNvSpPr/>
          <p:nvPr/>
        </p:nvSpPr>
        <p:spPr>
          <a:xfrm>
            <a:off x="3933825" y="4149725"/>
            <a:ext cx="1462088" cy="9525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Establecer una política de </a:t>
            </a: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imagen  institucional uniforme</a:t>
            </a:r>
          </a:p>
          <a:p>
            <a:pPr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266700" indent="-266700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" name="Shape 123"/>
          <p:cNvSpPr/>
          <p:nvPr/>
        </p:nvSpPr>
        <p:spPr>
          <a:xfrm>
            <a:off x="3929063" y="2060575"/>
            <a:ext cx="1465262" cy="719138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algn="ctr">
              <a:buSzPct val="25000"/>
              <a:defRPr/>
            </a:pPr>
            <a:r>
              <a:rPr lang="es-ES_tradnl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Potenciar la acción de comunicación con el resto de las áreas del organismo</a:t>
            </a: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179388" indent="-179388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205" name="Shape 111"/>
          <p:cNvSpPr>
            <a:spLocks noChangeArrowheads="1"/>
          </p:cNvSpPr>
          <p:nvPr/>
        </p:nvSpPr>
        <p:spPr bwMode="auto">
          <a:xfrm>
            <a:off x="1998663" y="2060575"/>
            <a:ext cx="1714500" cy="719138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Enfatizar el rol protagónico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del organismo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para la sociedad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7206" name="Shape 127"/>
          <p:cNvSpPr>
            <a:spLocks noChangeArrowheads="1"/>
          </p:cNvSpPr>
          <p:nvPr/>
        </p:nvSpPr>
        <p:spPr bwMode="auto">
          <a:xfrm>
            <a:off x="1998663" y="5445125"/>
            <a:ext cx="1709737" cy="72866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Identificar y promover proyectos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 gran magnitud y significancia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para el desarrollo nacional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(Proyectos Insignia)</a:t>
            </a:r>
          </a:p>
        </p:txBody>
      </p:sp>
      <p:sp>
        <p:nvSpPr>
          <p:cNvPr id="7207" name="Shape 119"/>
          <p:cNvSpPr>
            <a:spLocks noChangeArrowheads="1"/>
          </p:cNvSpPr>
          <p:nvPr/>
        </p:nvSpPr>
        <p:spPr bwMode="auto">
          <a:xfrm>
            <a:off x="5483225" y="3133725"/>
            <a:ext cx="1533525" cy="76835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Promover programas y acciones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 vocaciones científicas con provincias y municipios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7208" name="Shape 120"/>
          <p:cNvSpPr>
            <a:spLocks noChangeArrowheads="1"/>
          </p:cNvSpPr>
          <p:nvPr/>
        </p:nvSpPr>
        <p:spPr bwMode="auto">
          <a:xfrm>
            <a:off x="5483225" y="2954338"/>
            <a:ext cx="1535113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5.4.2</a:t>
            </a:r>
          </a:p>
        </p:txBody>
      </p:sp>
      <p:sp>
        <p:nvSpPr>
          <p:cNvPr id="7209" name="Shape 122"/>
          <p:cNvSpPr>
            <a:spLocks noChangeArrowheads="1"/>
          </p:cNvSpPr>
          <p:nvPr/>
        </p:nvSpPr>
        <p:spPr bwMode="auto">
          <a:xfrm>
            <a:off x="5484813" y="3995738"/>
            <a:ext cx="1530350" cy="1539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5.4.3</a:t>
            </a:r>
          </a:p>
        </p:txBody>
      </p:sp>
      <p:sp>
        <p:nvSpPr>
          <p:cNvPr id="7210" name="Shape 124"/>
          <p:cNvSpPr>
            <a:spLocks noChangeArrowheads="1"/>
          </p:cNvSpPr>
          <p:nvPr/>
        </p:nvSpPr>
        <p:spPr bwMode="auto">
          <a:xfrm>
            <a:off x="5481638" y="1890713"/>
            <a:ext cx="1535112" cy="187325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5.4.1</a:t>
            </a:r>
          </a:p>
        </p:txBody>
      </p:sp>
      <p:sp>
        <p:nvSpPr>
          <p:cNvPr id="62" name="Shape 121"/>
          <p:cNvSpPr/>
          <p:nvPr/>
        </p:nvSpPr>
        <p:spPr>
          <a:xfrm>
            <a:off x="5486400" y="4149725"/>
            <a:ext cx="1527175" cy="9525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Desarrollar acciones específicas </a:t>
            </a: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de comunicación pública</a:t>
            </a:r>
          </a:p>
          <a:p>
            <a:pPr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266700" indent="-266700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" name="Shape 123"/>
          <p:cNvSpPr/>
          <p:nvPr/>
        </p:nvSpPr>
        <p:spPr>
          <a:xfrm>
            <a:off x="5483225" y="2060575"/>
            <a:ext cx="1536700" cy="719138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algn="ctr">
              <a:buSzPct val="25000"/>
              <a:defRPr/>
            </a:pPr>
            <a:r>
              <a:rPr lang="es-ES_tradnl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Incentivar el interés y la </a:t>
            </a:r>
          </a:p>
          <a:p>
            <a:pPr algn="ctr">
              <a:buSzPct val="25000"/>
              <a:defRPr/>
            </a:pPr>
            <a:r>
              <a:rPr lang="es-ES_tradnl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importancia de la actividad científico-tecnológica</a:t>
            </a: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179388" indent="-179388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213" name="Shape 122"/>
          <p:cNvSpPr>
            <a:spLocks noChangeArrowheads="1"/>
          </p:cNvSpPr>
          <p:nvPr/>
        </p:nvSpPr>
        <p:spPr bwMode="auto">
          <a:xfrm>
            <a:off x="5481638" y="5300663"/>
            <a:ext cx="1531937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5.4.4</a:t>
            </a:r>
          </a:p>
        </p:txBody>
      </p:sp>
      <p:sp>
        <p:nvSpPr>
          <p:cNvPr id="65" name="Shape 121"/>
          <p:cNvSpPr/>
          <p:nvPr/>
        </p:nvSpPr>
        <p:spPr>
          <a:xfrm>
            <a:off x="5483225" y="5478463"/>
            <a:ext cx="1531938" cy="695325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Coordinar acciones de divulgación con otros organismos de </a:t>
            </a:r>
            <a:r>
              <a:rPr lang="es-AR" sz="900" dirty="0" err="1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CyT</a:t>
            </a: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266700" indent="-266700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215" name="Shape 127"/>
          <p:cNvSpPr>
            <a:spLocks noChangeArrowheads="1"/>
          </p:cNvSpPr>
          <p:nvPr/>
        </p:nvSpPr>
        <p:spPr bwMode="auto">
          <a:xfrm>
            <a:off x="107950" y="5445125"/>
            <a:ext cx="1712913" cy="72866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Impulsar una comunicación institucional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integral (señalética, logos, sitios,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entre otros)</a:t>
            </a:r>
          </a:p>
        </p:txBody>
      </p:sp>
      <p:sp>
        <p:nvSpPr>
          <p:cNvPr id="7216" name="Shape 106"/>
          <p:cNvSpPr>
            <a:spLocks noChangeArrowheads="1"/>
          </p:cNvSpPr>
          <p:nvPr/>
        </p:nvSpPr>
        <p:spPr bwMode="auto">
          <a:xfrm>
            <a:off x="107950" y="5300663"/>
            <a:ext cx="1712913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5.1.4</a:t>
            </a:r>
          </a:p>
        </p:txBody>
      </p:sp>
      <p:sp>
        <p:nvSpPr>
          <p:cNvPr id="7217" name="Shape 106"/>
          <p:cNvSpPr>
            <a:spLocks noChangeArrowheads="1"/>
          </p:cNvSpPr>
          <p:nvPr/>
        </p:nvSpPr>
        <p:spPr bwMode="auto">
          <a:xfrm>
            <a:off x="1998663" y="5300663"/>
            <a:ext cx="1714500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5.2.4</a:t>
            </a:r>
          </a:p>
        </p:txBody>
      </p:sp>
      <p:sp>
        <p:nvSpPr>
          <p:cNvPr id="50" name="Shape 97"/>
          <p:cNvSpPr/>
          <p:nvPr/>
        </p:nvSpPr>
        <p:spPr>
          <a:xfrm>
            <a:off x="7199313" y="600075"/>
            <a:ext cx="1620837" cy="11001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7219" name="Shape 99"/>
          <p:cNvSpPr txBox="1">
            <a:spLocks noChangeArrowheads="1"/>
          </p:cNvSpPr>
          <p:nvPr/>
        </p:nvSpPr>
        <p:spPr bwMode="auto">
          <a:xfrm>
            <a:off x="7192963" y="615950"/>
            <a:ext cx="1627187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prstClr val="white"/>
                </a:solidFill>
                <a:latin typeface="Calibri" pitchFamily="34" charset="0"/>
              </a:rPr>
              <a:t>5.5</a:t>
            </a:r>
          </a:p>
        </p:txBody>
      </p:sp>
      <p:sp>
        <p:nvSpPr>
          <p:cNvPr id="53" name="Shape 92"/>
          <p:cNvSpPr/>
          <p:nvPr/>
        </p:nvSpPr>
        <p:spPr>
          <a:xfrm>
            <a:off x="7192963" y="884238"/>
            <a:ext cx="1627187" cy="528637"/>
          </a:xfrm>
          <a:prstGeom prst="rect">
            <a:avLst/>
          </a:prstGeom>
          <a:noFill/>
          <a:ln>
            <a:noFill/>
          </a:ln>
        </p:spPr>
        <p:txBody>
          <a:bodyPr lIns="6975" tIns="6975" rIns="6975" bIns="6975" anchor="ctr"/>
          <a:lstStyle/>
          <a:p>
            <a:pPr algn="ctr">
              <a:buSzPct val="25000"/>
              <a:defRPr/>
            </a:pPr>
            <a:endParaRPr lang="es-AR" sz="900" b="1" dirty="0">
              <a:solidFill>
                <a:prstClr val="black"/>
              </a:solidFill>
            </a:endParaRPr>
          </a:p>
          <a:p>
            <a:pPr algn="ctr">
              <a:buSzPct val="25000"/>
              <a:defRPr/>
            </a:pPr>
            <a:r>
              <a:rPr lang="es-AR" sz="900" b="1" dirty="0">
                <a:solidFill>
                  <a:prstClr val="black"/>
                </a:solidFill>
              </a:rPr>
              <a:t>Establecer políticas y acciones </a:t>
            </a:r>
          </a:p>
          <a:p>
            <a:pPr algn="ctr">
              <a:buSzPct val="25000"/>
              <a:defRPr/>
            </a:pPr>
            <a:r>
              <a:rPr lang="es-AR" sz="900" b="1" dirty="0">
                <a:solidFill>
                  <a:prstClr val="black"/>
                </a:solidFill>
              </a:rPr>
              <a:t>en línea con la ciencia abierta</a:t>
            </a:r>
          </a:p>
          <a:p>
            <a:pPr marL="266700" indent="-266700" algn="ctr">
              <a:buSzPct val="25000"/>
              <a:defRPr/>
            </a:pPr>
            <a:endParaRPr lang="es-AR" sz="900" b="1" dirty="0">
              <a:solidFill>
                <a:prstClr val="black"/>
              </a:solidFill>
            </a:endParaRPr>
          </a:p>
        </p:txBody>
      </p:sp>
      <p:sp>
        <p:nvSpPr>
          <p:cNvPr id="7221" name="Shape 124"/>
          <p:cNvSpPr>
            <a:spLocks noChangeArrowheads="1"/>
          </p:cNvSpPr>
          <p:nvPr/>
        </p:nvSpPr>
        <p:spPr bwMode="auto">
          <a:xfrm>
            <a:off x="7191375" y="2954338"/>
            <a:ext cx="1625600" cy="1793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5.5.2</a:t>
            </a:r>
          </a:p>
        </p:txBody>
      </p:sp>
      <p:sp>
        <p:nvSpPr>
          <p:cNvPr id="55" name="Shape 123"/>
          <p:cNvSpPr/>
          <p:nvPr/>
        </p:nvSpPr>
        <p:spPr>
          <a:xfrm>
            <a:off x="7192963" y="3114675"/>
            <a:ext cx="1627187" cy="7874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algn="ctr">
              <a:buSzPct val="25000"/>
              <a:defRPr/>
            </a:pPr>
            <a:r>
              <a:rPr lang="es-ES_tradnl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Potenciar el repositorio institucional para la visibilidad y el acceso </a:t>
            </a:r>
          </a:p>
          <a:p>
            <a:pPr algn="ctr">
              <a:buSzPct val="25000"/>
              <a:defRPr/>
            </a:pPr>
            <a:r>
              <a:rPr lang="es-ES_tradnl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de la producción </a:t>
            </a:r>
            <a:r>
              <a:rPr lang="es-ES_tradnl" sz="900" dirty="0" err="1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CyT</a:t>
            </a:r>
            <a:r>
              <a:rPr lang="es-ES_tradnl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 y datos de investigación según la ley 26.899</a:t>
            </a: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179388" indent="-179388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223" name="Shape 124"/>
          <p:cNvSpPr>
            <a:spLocks noChangeArrowheads="1"/>
          </p:cNvSpPr>
          <p:nvPr/>
        </p:nvSpPr>
        <p:spPr bwMode="auto">
          <a:xfrm>
            <a:off x="7191375" y="4005263"/>
            <a:ext cx="1625600" cy="161925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5.5.3</a:t>
            </a:r>
          </a:p>
        </p:txBody>
      </p:sp>
      <p:sp>
        <p:nvSpPr>
          <p:cNvPr id="57" name="Shape 123"/>
          <p:cNvSpPr/>
          <p:nvPr/>
        </p:nvSpPr>
        <p:spPr>
          <a:xfrm>
            <a:off x="7192963" y="4149725"/>
            <a:ext cx="1627187" cy="9525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algn="ctr">
              <a:buSzPct val="25000"/>
              <a:defRPr/>
            </a:pPr>
            <a:r>
              <a:rPr lang="es-ES_tradnl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Promover acciones que faciliten </a:t>
            </a:r>
          </a:p>
          <a:p>
            <a:pPr algn="ctr">
              <a:buSzPct val="25000"/>
              <a:defRPr/>
            </a:pPr>
            <a:r>
              <a:rPr lang="es-ES_tradnl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el uso de la ciencia abierta</a:t>
            </a: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179388" indent="-179388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225" name="Shape 124"/>
          <p:cNvSpPr>
            <a:spLocks noChangeArrowheads="1"/>
          </p:cNvSpPr>
          <p:nvPr/>
        </p:nvSpPr>
        <p:spPr bwMode="auto">
          <a:xfrm>
            <a:off x="7191375" y="1890713"/>
            <a:ext cx="1625600" cy="187325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5.5.1</a:t>
            </a:r>
          </a:p>
        </p:txBody>
      </p:sp>
      <p:sp>
        <p:nvSpPr>
          <p:cNvPr id="59" name="Shape 123"/>
          <p:cNvSpPr/>
          <p:nvPr/>
        </p:nvSpPr>
        <p:spPr>
          <a:xfrm>
            <a:off x="7192963" y="2060575"/>
            <a:ext cx="1627187" cy="719138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algn="ctr">
              <a:buSzPct val="25000"/>
              <a:defRPr/>
            </a:pPr>
            <a:r>
              <a:rPr lang="es-ES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Ampliar las políticas y acciones institucionales relacionadas </a:t>
            </a:r>
          </a:p>
          <a:p>
            <a:pPr algn="ctr">
              <a:buSzPct val="25000"/>
              <a:defRPr/>
            </a:pPr>
            <a:r>
              <a:rPr lang="es-ES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con la ciencia abierta</a:t>
            </a: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179388" indent="-179388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7006803" y="6115943"/>
            <a:ext cx="2245717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1100" b="1" dirty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DOCUMENTO PRELIMINAR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1100" b="1" dirty="0" smtClean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JUNIO </a:t>
            </a:r>
            <a:r>
              <a:rPr lang="es-ES_tradnl" sz="1100" b="1" dirty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2017</a:t>
            </a:r>
            <a:endParaRPr lang="es-AR" sz="1100" b="1" dirty="0">
              <a:ln w="6350">
                <a:solidFill>
                  <a:srgbClr val="D9D9D9"/>
                </a:solidFill>
              </a:ln>
              <a:solidFill>
                <a:srgbClr val="C00000">
                  <a:alpha val="51000"/>
                </a:srgbClr>
              </a:solidFill>
              <a:effectLst>
                <a:glow rad="25400">
                  <a:prstClr val="white">
                    <a:alpha val="45000"/>
                  </a:prstClr>
                </a:glow>
                <a:outerShdw blurRad="38100" dist="38100" dir="2700000" algn="tl">
                  <a:srgbClr val="000000">
                    <a:alpha val="21000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27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1"/>
          <p:cNvSpPr txBox="1">
            <a:spLocks noGrp="1"/>
          </p:cNvSpPr>
          <p:nvPr>
            <p:ph idx="1"/>
          </p:nvPr>
        </p:nvSpPr>
        <p:spPr>
          <a:xfrm>
            <a:off x="749300" y="404813"/>
            <a:ext cx="8077200" cy="769441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>
            <a:spAutoFit/>
          </a:bodyPr>
          <a:lstStyle/>
          <a:p>
            <a:pPr marL="0" indent="0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s-AR" sz="4400" b="1" kern="0" dirty="0" smtClean="0"/>
              <a:t>Visión</a:t>
            </a:r>
            <a:endParaRPr lang="es-AR" sz="4400" b="1" kern="0" dirty="0"/>
          </a:p>
        </p:txBody>
      </p:sp>
      <p:sp>
        <p:nvSpPr>
          <p:cNvPr id="6" name="CuadroTexto 1"/>
          <p:cNvSpPr txBox="1">
            <a:spLocks/>
          </p:cNvSpPr>
          <p:nvPr/>
        </p:nvSpPr>
        <p:spPr bwMode="auto">
          <a:xfrm>
            <a:off x="683568" y="1628800"/>
            <a:ext cx="80772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0" lang="es-ES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0" lang="es-ES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0" lang="es-E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0" lang="es-E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0" lang="es-E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0" lang="es-E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0" lang="es-E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0" lang="es-E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0" lang="es-E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s-AR" sz="2400" i="1" dirty="0">
                <a:solidFill>
                  <a:prstClr val="black"/>
                </a:solidFill>
              </a:rPr>
              <a:t>“ Ser un organismo de referencia en investigación científico-tecnológica, vinculación y transferencia, en un marco de integración regional y cooperación internacional, donde se generen conocimientos y tecnologías originales, en beneficio de la sociedad argentina. Aportar soluciones que atiendan necesidades y demandas de la sociedad con abordajes, integrales y en articulación con el Sistema Nacional de Ciencia, Tecnología e Innovación(*)”</a:t>
            </a:r>
            <a:endParaRPr lang="es-AR" sz="2400" b="1" kern="0" dirty="0">
              <a:solidFill>
                <a:srgbClr val="000099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83568" y="5373216"/>
            <a:ext cx="80772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ES" sz="1100" b="1" baseline="30000" dirty="0">
                <a:solidFill>
                  <a:prstClr val="black"/>
                </a:solidFill>
              </a:rPr>
              <a:t>(*) </a:t>
            </a:r>
            <a:r>
              <a:rPr lang="es-ES" sz="1100" b="1" dirty="0">
                <a:solidFill>
                  <a:prstClr val="black"/>
                </a:solidFill>
              </a:rPr>
              <a:t>Sistema Nacional de Ciencia, Tecnología e Innovación (LEY 25.467- ARTICULO 4°)</a:t>
            </a:r>
            <a:r>
              <a:rPr lang="es-ES" sz="1100" dirty="0">
                <a:solidFill>
                  <a:prstClr val="black"/>
                </a:solidFill>
              </a:rPr>
              <a:t> estará constituido por los órganos políticos de asesoramiento, planificación, articulación, ejecución y evaluación establecidos por la presente ley; por las universidades, el conjunto de los demás organismos, entidades e instituciones del sector público nacional, provincial, municipal y</a:t>
            </a:r>
          </a:p>
          <a:p>
            <a:pPr algn="just"/>
            <a:r>
              <a:rPr lang="es-ES" sz="1100" dirty="0">
                <a:solidFill>
                  <a:prstClr val="black"/>
                </a:solidFill>
              </a:rPr>
              <a:t>de la Ciudad Autónoma de Buenos Aires y del sector privado que adhieren a esta norma, que realicen actividades sustantivas vinculadas al desarrollo científico, tecnológico, innovador, de vinculación, financiamiento, formación y perfeccionamiento de recursos humanos, así como sus políticas activas, estrategias y acciones.</a:t>
            </a:r>
            <a:endParaRPr lang="en-US" sz="1100" dirty="0">
              <a:solidFill>
                <a:prstClr val="black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2149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>
                <a:latin typeface="+mn-lt"/>
                <a:ea typeface="+mn-ea"/>
                <a:cs typeface="+mn-cs"/>
              </a:rPr>
              <a:t>Valores </a:t>
            </a:r>
            <a:r>
              <a:rPr lang="es-AR" b="1" dirty="0" smtClean="0">
                <a:latin typeface="+mn-lt"/>
                <a:ea typeface="+mn-ea"/>
                <a:cs typeface="+mn-cs"/>
              </a:rPr>
              <a:t>institucionales</a:t>
            </a:r>
            <a:endParaRPr lang="es-AR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1412776"/>
            <a:ext cx="8077200" cy="500093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sz="2400" dirty="0"/>
              <a:t>Cooperación</a:t>
            </a:r>
          </a:p>
          <a:p>
            <a:pPr lvl="0">
              <a:lnSpc>
                <a:spcPct val="150000"/>
              </a:lnSpc>
            </a:pPr>
            <a:r>
              <a:rPr lang="es-AR" sz="2400" dirty="0"/>
              <a:t>Equidad</a:t>
            </a:r>
          </a:p>
          <a:p>
            <a:pPr lvl="0">
              <a:lnSpc>
                <a:spcPct val="150000"/>
              </a:lnSpc>
            </a:pPr>
            <a:r>
              <a:rPr lang="es-AR" sz="2400" dirty="0"/>
              <a:t>Excelencia</a:t>
            </a:r>
          </a:p>
          <a:p>
            <a:pPr lvl="0">
              <a:lnSpc>
                <a:spcPct val="150000"/>
              </a:lnSpc>
            </a:pPr>
            <a:r>
              <a:rPr lang="es-AR" sz="2400" dirty="0"/>
              <a:t>Originalidad</a:t>
            </a:r>
          </a:p>
          <a:p>
            <a:pPr lvl="0">
              <a:lnSpc>
                <a:spcPct val="150000"/>
              </a:lnSpc>
            </a:pPr>
            <a:r>
              <a:rPr lang="es-AR" sz="2400" dirty="0"/>
              <a:t>Responsabilidad social</a:t>
            </a:r>
          </a:p>
          <a:p>
            <a:pPr lvl="0">
              <a:lnSpc>
                <a:spcPct val="150000"/>
              </a:lnSpc>
            </a:pPr>
            <a:r>
              <a:rPr lang="es-AR" sz="2400" dirty="0"/>
              <a:t>Pluralismo</a:t>
            </a:r>
          </a:p>
          <a:p>
            <a:pPr lvl="0">
              <a:lnSpc>
                <a:spcPct val="150000"/>
              </a:lnSpc>
            </a:pPr>
            <a:r>
              <a:rPr lang="es-AR" sz="2400" dirty="0"/>
              <a:t>Libertad de opinión</a:t>
            </a:r>
          </a:p>
          <a:p>
            <a:pPr lvl="0">
              <a:lnSpc>
                <a:spcPct val="150000"/>
              </a:lnSpc>
            </a:pPr>
            <a:r>
              <a:rPr lang="es-ES" sz="2400" dirty="0"/>
              <a:t>Transparencia</a:t>
            </a:r>
            <a:endParaRPr lang="es-AR" sz="2400" dirty="0"/>
          </a:p>
          <a:p>
            <a:pPr>
              <a:lnSpc>
                <a:spcPct val="150000"/>
              </a:lnSpc>
            </a:pP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6411791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2000" y="188640"/>
            <a:ext cx="8077200" cy="1143000"/>
          </a:xfrm>
        </p:spPr>
        <p:txBody>
          <a:bodyPr>
            <a:noAutofit/>
          </a:bodyPr>
          <a:lstStyle/>
          <a:p>
            <a:pPr lvl="1"/>
            <a:r>
              <a:rPr lang="es-AR" sz="4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AR" sz="4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AR" sz="4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Misión</a:t>
            </a:r>
            <a:endParaRPr lang="es-AR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1596413"/>
            <a:ext cx="7770440" cy="4297363"/>
          </a:xfrm>
        </p:spPr>
        <p:txBody>
          <a:bodyPr>
            <a:normAutofit/>
          </a:bodyPr>
          <a:lstStyle/>
          <a:p>
            <a:pPr algn="just"/>
            <a:r>
              <a:rPr lang="es-AR" sz="2400" dirty="0"/>
              <a:t>El CONICET tiene por Misión el fomento y ejecución de actividades científicas y tecnológicas en las distintas áreas de conocimiento en todo el territorio nacional al servicio del bienestar de la población.</a:t>
            </a:r>
          </a:p>
        </p:txBody>
      </p:sp>
    </p:spTree>
    <p:extLst>
      <p:ext uri="{BB962C8B-B14F-4D97-AF65-F5344CB8AC3E}">
        <p14:creationId xmlns:p14="http://schemas.microsoft.com/office/powerpoint/2010/main" val="12006309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89"/>
          <p:cNvSpPr>
            <a:spLocks noChangeArrowheads="1"/>
          </p:cNvSpPr>
          <p:nvPr/>
        </p:nvSpPr>
        <p:spPr bwMode="auto">
          <a:xfrm>
            <a:off x="1563737" y="1556792"/>
            <a:ext cx="6846489" cy="523875"/>
          </a:xfrm>
          <a:prstGeom prst="rect">
            <a:avLst/>
          </a:prstGeom>
          <a:solidFill>
            <a:srgbClr val="3C7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/>
          <a:p>
            <a:pPr algn="ctr">
              <a:lnSpc>
                <a:spcPct val="90000"/>
              </a:lnSpc>
            </a:pPr>
            <a:r>
              <a:rPr lang="es-AR" altLang="es-ES" sz="2400" b="1" dirty="0" smtClean="0">
                <a:solidFill>
                  <a:srgbClr val="FFFFFF"/>
                </a:solidFill>
              </a:rPr>
              <a:t>EJE</a:t>
            </a:r>
            <a:endParaRPr lang="es-AR" altLang="es-ES" sz="2400" b="1" dirty="0">
              <a:solidFill>
                <a:srgbClr val="FFFFFF"/>
              </a:solidFill>
            </a:endParaRPr>
          </a:p>
        </p:txBody>
      </p:sp>
      <p:sp>
        <p:nvSpPr>
          <p:cNvPr id="74" name="Shape 90"/>
          <p:cNvSpPr>
            <a:spLocks noChangeArrowheads="1"/>
          </p:cNvSpPr>
          <p:nvPr/>
        </p:nvSpPr>
        <p:spPr bwMode="auto">
          <a:xfrm>
            <a:off x="971600" y="1556792"/>
            <a:ext cx="646354" cy="523875"/>
          </a:xfrm>
          <a:prstGeom prst="rect">
            <a:avLst/>
          </a:prstGeom>
          <a:solidFill>
            <a:srgbClr val="1C458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/>
          <a:p>
            <a:pPr algn="ctr">
              <a:lnSpc>
                <a:spcPct val="90000"/>
              </a:lnSpc>
            </a:pPr>
            <a:r>
              <a:rPr lang="es-AR" altLang="es-ES" sz="2400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75" name="Shape 91"/>
          <p:cNvSpPr/>
          <p:nvPr/>
        </p:nvSpPr>
        <p:spPr>
          <a:xfrm>
            <a:off x="1547465" y="2156867"/>
            <a:ext cx="1524000" cy="10874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 sz="3200">
              <a:solidFill>
                <a:prstClr val="black"/>
              </a:solidFill>
            </a:endParaRPr>
          </a:p>
        </p:txBody>
      </p:sp>
      <p:sp>
        <p:nvSpPr>
          <p:cNvPr id="76" name="Shape 92"/>
          <p:cNvSpPr>
            <a:spLocks noChangeArrowheads="1"/>
          </p:cNvSpPr>
          <p:nvPr/>
        </p:nvSpPr>
        <p:spPr bwMode="auto">
          <a:xfrm>
            <a:off x="1403648" y="2464842"/>
            <a:ext cx="1524000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/>
          <a:p>
            <a:pPr marL="266700" indent="-266700" algn="ctr">
              <a:buSzPct val="25000"/>
            </a:pPr>
            <a:r>
              <a:rPr lang="es-ES" altLang="es-ES" sz="1400" b="1" dirty="0" smtClean="0">
                <a:solidFill>
                  <a:prstClr val="black"/>
                </a:solidFill>
              </a:rPr>
              <a:t>     OBJETIVO ESTRATÉGICO</a:t>
            </a:r>
            <a:endParaRPr lang="es-AR" altLang="es-ES" sz="1400" b="1" dirty="0">
              <a:solidFill>
                <a:prstClr val="black"/>
              </a:solidFill>
            </a:endParaRPr>
          </a:p>
        </p:txBody>
      </p:sp>
      <p:sp>
        <p:nvSpPr>
          <p:cNvPr id="77" name="Shape 93"/>
          <p:cNvSpPr txBox="1">
            <a:spLocks noChangeArrowheads="1"/>
          </p:cNvSpPr>
          <p:nvPr/>
        </p:nvSpPr>
        <p:spPr bwMode="auto">
          <a:xfrm>
            <a:off x="1547465" y="2172742"/>
            <a:ext cx="1524000" cy="32543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s-AR" altLang="es-ES" sz="1200" b="1">
                <a:solidFill>
                  <a:prstClr val="white"/>
                </a:solidFill>
              </a:rPr>
              <a:t>1.1</a:t>
            </a:r>
          </a:p>
        </p:txBody>
      </p:sp>
      <p:sp>
        <p:nvSpPr>
          <p:cNvPr id="78" name="Shape 94"/>
          <p:cNvSpPr/>
          <p:nvPr/>
        </p:nvSpPr>
        <p:spPr>
          <a:xfrm>
            <a:off x="4908202" y="2156867"/>
            <a:ext cx="1654175" cy="10874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 sz="3200">
              <a:solidFill>
                <a:prstClr val="black"/>
              </a:solidFill>
            </a:endParaRPr>
          </a:p>
        </p:txBody>
      </p:sp>
      <p:sp>
        <p:nvSpPr>
          <p:cNvPr id="80" name="Shape 96"/>
          <p:cNvSpPr txBox="1">
            <a:spLocks noChangeArrowheads="1"/>
          </p:cNvSpPr>
          <p:nvPr/>
        </p:nvSpPr>
        <p:spPr bwMode="auto">
          <a:xfrm>
            <a:off x="4898677" y="2172742"/>
            <a:ext cx="1663700" cy="32543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s-AR" altLang="es-ES" sz="1200" b="1">
                <a:solidFill>
                  <a:srgbClr val="FFFFFF"/>
                </a:solidFill>
              </a:rPr>
              <a:t>1.3</a:t>
            </a:r>
          </a:p>
        </p:txBody>
      </p:sp>
      <p:sp>
        <p:nvSpPr>
          <p:cNvPr id="81" name="Shape 97"/>
          <p:cNvSpPr/>
          <p:nvPr/>
        </p:nvSpPr>
        <p:spPr>
          <a:xfrm>
            <a:off x="6732240" y="2156867"/>
            <a:ext cx="1677987" cy="10874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 sz="3200">
              <a:solidFill>
                <a:prstClr val="black"/>
              </a:solidFill>
            </a:endParaRPr>
          </a:p>
        </p:txBody>
      </p:sp>
      <p:sp>
        <p:nvSpPr>
          <p:cNvPr id="83" name="Shape 99"/>
          <p:cNvSpPr txBox="1">
            <a:spLocks noChangeArrowheads="1"/>
          </p:cNvSpPr>
          <p:nvPr/>
        </p:nvSpPr>
        <p:spPr bwMode="auto">
          <a:xfrm>
            <a:off x="6732240" y="2172742"/>
            <a:ext cx="1677987" cy="32543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s-AR" altLang="es-ES" sz="1200" b="1">
                <a:solidFill>
                  <a:srgbClr val="FFFFFF"/>
                </a:solidFill>
              </a:rPr>
              <a:t>1.4</a:t>
            </a:r>
          </a:p>
        </p:txBody>
      </p:sp>
      <p:sp>
        <p:nvSpPr>
          <p:cNvPr id="87" name="Shape 105"/>
          <p:cNvSpPr>
            <a:spLocks noChangeArrowheads="1"/>
          </p:cNvSpPr>
          <p:nvPr/>
        </p:nvSpPr>
        <p:spPr bwMode="auto">
          <a:xfrm>
            <a:off x="1547465" y="3507830"/>
            <a:ext cx="1524000" cy="64611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/>
          <a:p>
            <a:pPr algn="ctr">
              <a:buSzPct val="25000"/>
            </a:pPr>
            <a:r>
              <a:rPr lang="es-ES" altLang="es-ES" sz="1400" dirty="0" smtClean="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Líneas estratégicas</a:t>
            </a:r>
            <a:endParaRPr lang="es-AR" altLang="es-ES" sz="1400" dirty="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88" name="Shape 106"/>
          <p:cNvSpPr>
            <a:spLocks noChangeArrowheads="1"/>
          </p:cNvSpPr>
          <p:nvPr/>
        </p:nvSpPr>
        <p:spPr bwMode="auto">
          <a:xfrm>
            <a:off x="1547465" y="3330030"/>
            <a:ext cx="1524000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/>
          <a:p>
            <a:pPr marL="266700" indent="-266700" algn="ctr">
              <a:buSzPct val="25000"/>
            </a:pPr>
            <a:r>
              <a:rPr lang="es-AR" altLang="es-ES" sz="12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1.1.1</a:t>
            </a:r>
          </a:p>
        </p:txBody>
      </p:sp>
      <p:sp>
        <p:nvSpPr>
          <p:cNvPr id="89" name="Shape 109"/>
          <p:cNvSpPr>
            <a:spLocks noChangeArrowheads="1"/>
          </p:cNvSpPr>
          <p:nvPr/>
        </p:nvSpPr>
        <p:spPr bwMode="auto">
          <a:xfrm>
            <a:off x="4908202" y="3506243"/>
            <a:ext cx="1652588" cy="64770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/>
          <a:p>
            <a:pPr algn="ctr">
              <a:buSzPct val="25000"/>
            </a:pPr>
            <a:r>
              <a:rPr lang="es-ES" altLang="es-ES" sz="1400" dirty="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Líneas estratégicas</a:t>
            </a:r>
            <a:endParaRPr lang="es-AR" altLang="es-ES" sz="1400" dirty="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90" name="Shape 110"/>
          <p:cNvSpPr>
            <a:spLocks noChangeArrowheads="1"/>
          </p:cNvSpPr>
          <p:nvPr/>
        </p:nvSpPr>
        <p:spPr bwMode="auto">
          <a:xfrm>
            <a:off x="4908202" y="3330030"/>
            <a:ext cx="1654175" cy="193675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/>
          <a:p>
            <a:pPr marL="266700" indent="-266700" algn="ctr">
              <a:buSzPct val="25000"/>
            </a:pPr>
            <a:r>
              <a:rPr lang="es-AR" altLang="es-ES" sz="12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1.3.1</a:t>
            </a:r>
          </a:p>
        </p:txBody>
      </p:sp>
      <p:sp>
        <p:nvSpPr>
          <p:cNvPr id="98" name="Shape 119"/>
          <p:cNvSpPr>
            <a:spLocks noChangeArrowheads="1"/>
          </p:cNvSpPr>
          <p:nvPr/>
        </p:nvSpPr>
        <p:spPr bwMode="auto">
          <a:xfrm>
            <a:off x="6756052" y="3523705"/>
            <a:ext cx="1654175" cy="61595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/>
          <a:p>
            <a:pPr algn="ctr">
              <a:buSzPct val="25000"/>
            </a:pPr>
            <a:r>
              <a:rPr lang="es-ES" altLang="es-ES" sz="1400" dirty="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Líneas estratégicas</a:t>
            </a:r>
            <a:endParaRPr lang="es-AR" altLang="es-ES" sz="1400" dirty="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99" name="Shape 120"/>
          <p:cNvSpPr>
            <a:spLocks noChangeArrowheads="1"/>
          </p:cNvSpPr>
          <p:nvPr/>
        </p:nvSpPr>
        <p:spPr bwMode="auto">
          <a:xfrm>
            <a:off x="6752877" y="3330030"/>
            <a:ext cx="1657350" cy="193675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/>
          <a:p>
            <a:pPr marL="266700" indent="-266700" algn="ctr">
              <a:buSzPct val="25000"/>
            </a:pPr>
            <a:r>
              <a:rPr lang="es-AR" altLang="es-ES" sz="1200" b="1">
                <a:solidFill>
                  <a:srgbClr val="000000"/>
                </a:solidFill>
                <a:latin typeface="Arial Narrow" pitchFamily="34" charset="0"/>
                <a:sym typeface="Arial Narrow" pitchFamily="34" charset="0"/>
              </a:rPr>
              <a:t>1.4.1</a:t>
            </a:r>
          </a:p>
        </p:txBody>
      </p:sp>
      <p:sp>
        <p:nvSpPr>
          <p:cNvPr id="114" name="Shape 91"/>
          <p:cNvSpPr/>
          <p:nvPr/>
        </p:nvSpPr>
        <p:spPr>
          <a:xfrm>
            <a:off x="3204815" y="2171155"/>
            <a:ext cx="1549400" cy="1085850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 sz="3200">
              <a:solidFill>
                <a:prstClr val="black"/>
              </a:solidFill>
            </a:endParaRPr>
          </a:p>
        </p:txBody>
      </p:sp>
      <p:sp>
        <p:nvSpPr>
          <p:cNvPr id="116" name="Shape 93"/>
          <p:cNvSpPr txBox="1">
            <a:spLocks noChangeArrowheads="1"/>
          </p:cNvSpPr>
          <p:nvPr/>
        </p:nvSpPr>
        <p:spPr bwMode="auto">
          <a:xfrm>
            <a:off x="3204815" y="2156867"/>
            <a:ext cx="1549400" cy="341313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s-AR" altLang="es-ES" sz="1200" b="1">
                <a:solidFill>
                  <a:prstClr val="white"/>
                </a:solidFill>
              </a:rPr>
              <a:t>1.2</a:t>
            </a:r>
          </a:p>
        </p:txBody>
      </p:sp>
      <p:sp>
        <p:nvSpPr>
          <p:cNvPr id="122" name="Shape 107"/>
          <p:cNvSpPr>
            <a:spLocks noChangeArrowheads="1"/>
          </p:cNvSpPr>
          <p:nvPr/>
        </p:nvSpPr>
        <p:spPr bwMode="auto">
          <a:xfrm>
            <a:off x="3203227" y="3522117"/>
            <a:ext cx="1550988" cy="6318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/>
          <a:p>
            <a:pPr algn="ctr">
              <a:buSzPct val="25000"/>
            </a:pPr>
            <a:r>
              <a:rPr lang="es-ES" altLang="es-ES" sz="1400" dirty="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Líneas estratégicas</a:t>
            </a:r>
            <a:endParaRPr lang="es-AR" altLang="es-ES" sz="1400" dirty="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123" name="Shape 108"/>
          <p:cNvSpPr>
            <a:spLocks noChangeArrowheads="1"/>
          </p:cNvSpPr>
          <p:nvPr/>
        </p:nvSpPr>
        <p:spPr bwMode="auto">
          <a:xfrm>
            <a:off x="3204815" y="3330030"/>
            <a:ext cx="1549400" cy="1920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/>
          <a:p>
            <a:pPr marL="266700" indent="-266700" algn="ctr">
              <a:buSzPct val="25000"/>
            </a:pPr>
            <a:r>
              <a:rPr lang="es-AR" altLang="es-ES" sz="12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1.2.1</a:t>
            </a:r>
          </a:p>
        </p:txBody>
      </p:sp>
      <p:sp>
        <p:nvSpPr>
          <p:cNvPr id="142" name="Shape 92"/>
          <p:cNvSpPr>
            <a:spLocks noChangeArrowheads="1"/>
          </p:cNvSpPr>
          <p:nvPr/>
        </p:nvSpPr>
        <p:spPr bwMode="auto">
          <a:xfrm>
            <a:off x="3061619" y="2466181"/>
            <a:ext cx="1524000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/>
          <a:p>
            <a:pPr marL="266700" indent="-266700" algn="ctr">
              <a:buSzPct val="25000"/>
            </a:pPr>
            <a:r>
              <a:rPr lang="es-ES" altLang="es-ES" sz="1400" b="1" dirty="0" smtClean="0">
                <a:solidFill>
                  <a:prstClr val="black"/>
                </a:solidFill>
              </a:rPr>
              <a:t>      OBJETIVO ESTRATÉGICO</a:t>
            </a:r>
            <a:endParaRPr lang="es-AR" altLang="es-ES" sz="1400" b="1" dirty="0">
              <a:solidFill>
                <a:prstClr val="black"/>
              </a:solidFill>
            </a:endParaRPr>
          </a:p>
        </p:txBody>
      </p:sp>
      <p:sp>
        <p:nvSpPr>
          <p:cNvPr id="143" name="Shape 92"/>
          <p:cNvSpPr>
            <a:spLocks noChangeArrowheads="1"/>
          </p:cNvSpPr>
          <p:nvPr/>
        </p:nvSpPr>
        <p:spPr bwMode="auto">
          <a:xfrm>
            <a:off x="4849987" y="2466181"/>
            <a:ext cx="1524000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/>
          <a:p>
            <a:pPr marL="266700" indent="-266700" algn="ctr">
              <a:buSzPct val="25000"/>
            </a:pPr>
            <a:r>
              <a:rPr lang="es-ES" altLang="es-ES" sz="1400" b="1" dirty="0" smtClean="0">
                <a:solidFill>
                  <a:prstClr val="black"/>
                </a:solidFill>
              </a:rPr>
              <a:t>      OBJETIVO ESTRATÉGICO</a:t>
            </a:r>
            <a:endParaRPr lang="es-AR" altLang="es-ES" sz="1400" b="1" dirty="0">
              <a:solidFill>
                <a:prstClr val="black"/>
              </a:solidFill>
            </a:endParaRPr>
          </a:p>
        </p:txBody>
      </p:sp>
      <p:sp>
        <p:nvSpPr>
          <p:cNvPr id="144" name="Shape 92"/>
          <p:cNvSpPr>
            <a:spLocks noChangeArrowheads="1"/>
          </p:cNvSpPr>
          <p:nvPr/>
        </p:nvSpPr>
        <p:spPr bwMode="auto">
          <a:xfrm>
            <a:off x="6650187" y="2466181"/>
            <a:ext cx="1524000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/>
          <a:p>
            <a:pPr marL="266700" indent="-266700" algn="ctr">
              <a:buSzPct val="25000"/>
            </a:pPr>
            <a:r>
              <a:rPr lang="es-ES" altLang="es-ES" sz="1400" b="1" dirty="0" smtClean="0">
                <a:solidFill>
                  <a:prstClr val="black"/>
                </a:solidFill>
              </a:rPr>
              <a:t>      OBJETIVO ESTRATÉGICO</a:t>
            </a:r>
            <a:endParaRPr lang="es-AR" altLang="es-ES" sz="1400" b="1" dirty="0">
              <a:solidFill>
                <a:prstClr val="black"/>
              </a:solidFill>
            </a:endParaRPr>
          </a:p>
        </p:txBody>
      </p:sp>
      <p:sp>
        <p:nvSpPr>
          <p:cNvPr id="145" name="1 Título"/>
          <p:cNvSpPr>
            <a:spLocks noGrp="1"/>
          </p:cNvSpPr>
          <p:nvPr>
            <p:ph type="title"/>
          </p:nvPr>
        </p:nvSpPr>
        <p:spPr>
          <a:xfrm>
            <a:off x="762000" y="269632"/>
            <a:ext cx="8077200" cy="1143000"/>
          </a:xfrm>
        </p:spPr>
        <p:txBody>
          <a:bodyPr>
            <a:noAutofit/>
          </a:bodyPr>
          <a:lstStyle/>
          <a:p>
            <a:pPr lvl="1"/>
            <a:r>
              <a:rPr lang="es-AR" sz="4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Matriz de Plan Estratégico</a:t>
            </a:r>
            <a:r>
              <a:rPr lang="es-AR" sz="4400" dirty="0" smtClean="0"/>
              <a:t> </a:t>
            </a:r>
            <a:br>
              <a:rPr lang="es-AR" sz="4400" dirty="0" smtClean="0"/>
            </a:br>
            <a:endParaRPr lang="es-AR" sz="4400" dirty="0"/>
          </a:p>
        </p:txBody>
      </p:sp>
      <p:graphicFrame>
        <p:nvGraphicFramePr>
          <p:cNvPr id="146" name="14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255160"/>
              </p:ext>
            </p:extLst>
          </p:nvPr>
        </p:nvGraphicFramePr>
        <p:xfrm>
          <a:off x="971600" y="5013176"/>
          <a:ext cx="7798666" cy="1394910"/>
        </p:xfrm>
        <a:graphic>
          <a:graphicData uri="http://schemas.openxmlformats.org/drawingml/2006/table">
            <a:tbl>
              <a:tblPr/>
              <a:tblGrid>
                <a:gridCol w="2302579"/>
                <a:gridCol w="2886441"/>
                <a:gridCol w="2609646"/>
              </a:tblGrid>
              <a:tr h="139491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b="1" i="0" u="sng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 ESTRATÉGICO</a:t>
                      </a:r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:</a:t>
                      </a:r>
                      <a:r>
                        <a:rPr lang="es-E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Tema fundamental elegido como imprescindible e ineludible abordar para lograr el cambio </a:t>
                      </a:r>
                      <a:r>
                        <a:rPr lang="es-E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y </a:t>
                      </a:r>
                      <a:r>
                        <a:rPr lang="es-E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desarrollo </a:t>
                      </a:r>
                      <a:r>
                        <a:rPr lang="es-E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organizacional</a:t>
                      </a:r>
                      <a:endParaRPr lang="es-E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3777" marR="3777" marT="37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b="1" i="0" u="sng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OBJETIVO ESTRATÉGICO</a:t>
                      </a:r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:</a:t>
                      </a:r>
                      <a:r>
                        <a:rPr lang="es-E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Transformación que se aspira realizar </a:t>
                      </a:r>
                      <a:r>
                        <a:rPr lang="es-E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a </a:t>
                      </a:r>
                      <a:r>
                        <a:rPr lang="es-E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nivel de cada Eje </a:t>
                      </a:r>
                      <a:r>
                        <a:rPr lang="es-E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Estratégico</a:t>
                      </a:r>
                      <a:endParaRPr lang="es-E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3777" marR="3777" marT="37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b="1" i="0" u="sng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LÍNEAS ESTRATÉGICAS</a:t>
                      </a:r>
                      <a:r>
                        <a:rPr lang="es-E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: Conjunto </a:t>
                      </a:r>
                      <a:r>
                        <a:rPr lang="es-E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de </a:t>
                      </a:r>
                      <a:r>
                        <a:rPr lang="es-E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grandes decisiones adoptadas para el logro del </a:t>
                      </a:r>
                      <a:r>
                        <a:rPr lang="es-E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objetivo</a:t>
                      </a:r>
                      <a:endParaRPr lang="es-E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3777" marR="3777" marT="37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1643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89"/>
          <p:cNvSpPr>
            <a:spLocks noChangeArrowheads="1"/>
          </p:cNvSpPr>
          <p:nvPr/>
        </p:nvSpPr>
        <p:spPr bwMode="auto">
          <a:xfrm>
            <a:off x="769938" y="0"/>
            <a:ext cx="8374062" cy="523875"/>
          </a:xfrm>
          <a:prstGeom prst="rect">
            <a:avLst/>
          </a:prstGeom>
          <a:solidFill>
            <a:srgbClr val="3C7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altLang="es-ES" sz="1600" b="1" dirty="0">
                <a:solidFill>
                  <a:srgbClr val="FFFFFF"/>
                </a:solidFill>
                <a:latin typeface="Calibri" pitchFamily="34" charset="0"/>
              </a:rPr>
              <a:t>DESARROLLO DE LA INVESTIGACION CIENTIFICA Y DE LA TECNOLOGIA</a:t>
            </a:r>
          </a:p>
        </p:txBody>
      </p:sp>
      <p:sp>
        <p:nvSpPr>
          <p:cNvPr id="3075" name="Shape 90"/>
          <p:cNvSpPr>
            <a:spLocks noChangeArrowheads="1"/>
          </p:cNvSpPr>
          <p:nvPr/>
        </p:nvSpPr>
        <p:spPr bwMode="auto">
          <a:xfrm>
            <a:off x="0" y="0"/>
            <a:ext cx="769938" cy="523875"/>
          </a:xfrm>
          <a:prstGeom prst="rect">
            <a:avLst/>
          </a:prstGeom>
          <a:solidFill>
            <a:srgbClr val="1C458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altLang="es-ES" sz="1600" b="1">
                <a:solidFill>
                  <a:srgbClr val="FFFFFF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91" name="Shape 91"/>
          <p:cNvSpPr/>
          <p:nvPr/>
        </p:nvSpPr>
        <p:spPr>
          <a:xfrm>
            <a:off x="179388" y="600075"/>
            <a:ext cx="1524000" cy="10874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3077" name="Shape 92"/>
          <p:cNvSpPr>
            <a:spLocks noChangeArrowheads="1"/>
          </p:cNvSpPr>
          <p:nvPr/>
        </p:nvSpPr>
        <p:spPr bwMode="auto">
          <a:xfrm>
            <a:off x="177800" y="908050"/>
            <a:ext cx="1524000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 dirty="0">
                <a:solidFill>
                  <a:prstClr val="black"/>
                </a:solidFill>
                <a:latin typeface="Calibri" pitchFamily="34" charset="0"/>
              </a:rPr>
              <a:t>Fortalecer el desarrollo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 dirty="0">
                <a:solidFill>
                  <a:prstClr val="black"/>
                </a:solidFill>
                <a:latin typeface="Calibri" pitchFamily="34" charset="0"/>
              </a:rPr>
              <a:t>de los RRHH en </a:t>
            </a:r>
            <a:r>
              <a:rPr lang="es-AR" altLang="es-ES" sz="900" b="1" dirty="0" err="1">
                <a:solidFill>
                  <a:prstClr val="black"/>
                </a:solidFill>
                <a:latin typeface="Calibri" pitchFamily="34" charset="0"/>
              </a:rPr>
              <a:t>CyT</a:t>
            </a:r>
            <a:endParaRPr lang="es-AR" altLang="es-ES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078" name="Shape 93"/>
          <p:cNvSpPr txBox="1">
            <a:spLocks noChangeArrowheads="1"/>
          </p:cNvSpPr>
          <p:nvPr/>
        </p:nvSpPr>
        <p:spPr bwMode="auto">
          <a:xfrm>
            <a:off x="179388" y="615950"/>
            <a:ext cx="1524000" cy="32543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prstClr val="white"/>
                </a:solidFill>
                <a:latin typeface="Calibri" pitchFamily="34" charset="0"/>
              </a:rPr>
              <a:t>1.1</a:t>
            </a:r>
          </a:p>
        </p:txBody>
      </p:sp>
      <p:sp>
        <p:nvSpPr>
          <p:cNvPr id="94" name="Shape 94"/>
          <p:cNvSpPr/>
          <p:nvPr/>
        </p:nvSpPr>
        <p:spPr>
          <a:xfrm>
            <a:off x="3540125" y="600075"/>
            <a:ext cx="1654175" cy="10874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3080" name="Shape 95"/>
          <p:cNvSpPr>
            <a:spLocks noChangeArrowheads="1"/>
          </p:cNvSpPr>
          <p:nvPr/>
        </p:nvSpPr>
        <p:spPr bwMode="auto">
          <a:xfrm>
            <a:off x="3538538" y="965200"/>
            <a:ext cx="1654175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srgbClr val="000000"/>
                </a:solidFill>
                <a:latin typeface="Calibri" pitchFamily="34" charset="0"/>
              </a:rPr>
              <a:t>Consolidar y potenciar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srgbClr val="000000"/>
                </a:solidFill>
                <a:latin typeface="Calibri" pitchFamily="34" charset="0"/>
              </a:rPr>
              <a:t>las capacidades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srgbClr val="000000"/>
                </a:solidFill>
                <a:latin typeface="Calibri" pitchFamily="34" charset="0"/>
              </a:rPr>
              <a:t>institucionales en CyT</a:t>
            </a:r>
          </a:p>
        </p:txBody>
      </p:sp>
      <p:sp>
        <p:nvSpPr>
          <p:cNvPr id="3081" name="Shape 96"/>
          <p:cNvSpPr txBox="1">
            <a:spLocks noChangeArrowheads="1"/>
          </p:cNvSpPr>
          <p:nvPr/>
        </p:nvSpPr>
        <p:spPr bwMode="auto">
          <a:xfrm>
            <a:off x="3530600" y="615950"/>
            <a:ext cx="1663700" cy="32543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1.3</a:t>
            </a:r>
          </a:p>
        </p:txBody>
      </p:sp>
      <p:sp>
        <p:nvSpPr>
          <p:cNvPr id="97" name="Shape 97"/>
          <p:cNvSpPr/>
          <p:nvPr/>
        </p:nvSpPr>
        <p:spPr>
          <a:xfrm>
            <a:off x="5364163" y="600075"/>
            <a:ext cx="1677987" cy="10874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3083" name="Shape 98"/>
          <p:cNvSpPr>
            <a:spLocks noChangeArrowheads="1"/>
          </p:cNvSpPr>
          <p:nvPr/>
        </p:nvSpPr>
        <p:spPr bwMode="auto">
          <a:xfrm>
            <a:off x="5364163" y="892175"/>
            <a:ext cx="165576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srgbClr val="000000"/>
                </a:solidFill>
                <a:latin typeface="Calibri" pitchFamily="34" charset="0"/>
              </a:rPr>
              <a:t>Orientar la investigación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srgbClr val="000000"/>
                </a:solidFill>
                <a:latin typeface="Calibri" pitchFamily="34" charset="0"/>
              </a:rPr>
              <a:t>en CyT</a:t>
            </a:r>
          </a:p>
        </p:txBody>
      </p:sp>
      <p:sp>
        <p:nvSpPr>
          <p:cNvPr id="3084" name="Shape 99"/>
          <p:cNvSpPr txBox="1">
            <a:spLocks noChangeArrowheads="1"/>
          </p:cNvSpPr>
          <p:nvPr/>
        </p:nvSpPr>
        <p:spPr bwMode="auto">
          <a:xfrm>
            <a:off x="5364163" y="615950"/>
            <a:ext cx="1677987" cy="32543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1.4</a:t>
            </a:r>
          </a:p>
        </p:txBody>
      </p:sp>
      <p:sp>
        <p:nvSpPr>
          <p:cNvPr id="100" name="Shape 100"/>
          <p:cNvSpPr/>
          <p:nvPr/>
        </p:nvSpPr>
        <p:spPr>
          <a:xfrm>
            <a:off x="7219950" y="600075"/>
            <a:ext cx="1654175" cy="11001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3086" name="Shape 101"/>
          <p:cNvSpPr>
            <a:spLocks noChangeArrowheads="1"/>
          </p:cNvSpPr>
          <p:nvPr/>
        </p:nvSpPr>
        <p:spPr bwMode="auto">
          <a:xfrm>
            <a:off x="7218363" y="981075"/>
            <a:ext cx="165576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srgbClr val="000000"/>
                </a:solidFill>
                <a:latin typeface="Calibri" pitchFamily="34" charset="0"/>
              </a:rPr>
              <a:t>Adecuar los procedimientos de evaluación a las nuevas políticas institucionales en CyT y a los consensos y buenas prácticas internacionales</a:t>
            </a:r>
          </a:p>
        </p:txBody>
      </p:sp>
      <p:sp>
        <p:nvSpPr>
          <p:cNvPr id="3087" name="Shape 102"/>
          <p:cNvSpPr txBox="1">
            <a:spLocks noChangeArrowheads="1"/>
          </p:cNvSpPr>
          <p:nvPr/>
        </p:nvSpPr>
        <p:spPr bwMode="auto">
          <a:xfrm>
            <a:off x="7219950" y="615950"/>
            <a:ext cx="1654175" cy="32543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1.5</a:t>
            </a:r>
          </a:p>
        </p:txBody>
      </p:sp>
      <p:sp>
        <p:nvSpPr>
          <p:cNvPr id="3088" name="Shape 105"/>
          <p:cNvSpPr>
            <a:spLocks noChangeArrowheads="1"/>
          </p:cNvSpPr>
          <p:nvPr/>
        </p:nvSpPr>
        <p:spPr bwMode="auto">
          <a:xfrm>
            <a:off x="179388" y="1951038"/>
            <a:ext cx="1524000" cy="64611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Promover nuevas trayectorias y perfiles de investigadores a mediano y largo plazo</a:t>
            </a:r>
          </a:p>
        </p:txBody>
      </p:sp>
      <p:sp>
        <p:nvSpPr>
          <p:cNvPr id="3089" name="Shape 106"/>
          <p:cNvSpPr>
            <a:spLocks noChangeArrowheads="1"/>
          </p:cNvSpPr>
          <p:nvPr/>
        </p:nvSpPr>
        <p:spPr bwMode="auto">
          <a:xfrm>
            <a:off x="179388" y="1773238"/>
            <a:ext cx="1524000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1.1.1</a:t>
            </a:r>
          </a:p>
        </p:txBody>
      </p:sp>
      <p:sp>
        <p:nvSpPr>
          <p:cNvPr id="3090" name="Shape 109"/>
          <p:cNvSpPr>
            <a:spLocks noChangeArrowheads="1"/>
          </p:cNvSpPr>
          <p:nvPr/>
        </p:nvSpPr>
        <p:spPr bwMode="auto">
          <a:xfrm>
            <a:off x="3540125" y="1949450"/>
            <a:ext cx="1652588" cy="7588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Continuar la federalización priorizando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la atención de propuestas de interés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regional que aprovechen ventajas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comparativas y/o creen ventajas competitivas</a:t>
            </a:r>
          </a:p>
        </p:txBody>
      </p:sp>
      <p:sp>
        <p:nvSpPr>
          <p:cNvPr id="3091" name="Shape 110"/>
          <p:cNvSpPr>
            <a:spLocks noChangeArrowheads="1"/>
          </p:cNvSpPr>
          <p:nvPr/>
        </p:nvSpPr>
        <p:spPr bwMode="auto">
          <a:xfrm>
            <a:off x="3540125" y="1773238"/>
            <a:ext cx="1654175" cy="193675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1.3.1</a:t>
            </a:r>
          </a:p>
        </p:txBody>
      </p:sp>
      <p:sp>
        <p:nvSpPr>
          <p:cNvPr id="3092" name="Shape 111"/>
          <p:cNvSpPr>
            <a:spLocks noChangeArrowheads="1"/>
          </p:cNvSpPr>
          <p:nvPr/>
        </p:nvSpPr>
        <p:spPr bwMode="auto">
          <a:xfrm>
            <a:off x="3530600" y="2924175"/>
            <a:ext cx="1654175" cy="39211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Propiciar diagnósticos y análisis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prospectivos en la Red Institucional</a:t>
            </a:r>
          </a:p>
        </p:txBody>
      </p:sp>
      <p:sp>
        <p:nvSpPr>
          <p:cNvPr id="3093" name="Shape 112"/>
          <p:cNvSpPr>
            <a:spLocks noChangeArrowheads="1"/>
          </p:cNvSpPr>
          <p:nvPr/>
        </p:nvSpPr>
        <p:spPr bwMode="auto">
          <a:xfrm>
            <a:off x="3532188" y="2781300"/>
            <a:ext cx="1652587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1.3.2</a:t>
            </a:r>
          </a:p>
        </p:txBody>
      </p:sp>
      <p:sp>
        <p:nvSpPr>
          <p:cNvPr id="3094" name="Shape 114"/>
          <p:cNvSpPr>
            <a:spLocks noChangeArrowheads="1"/>
          </p:cNvSpPr>
          <p:nvPr/>
        </p:nvSpPr>
        <p:spPr bwMode="auto">
          <a:xfrm>
            <a:off x="3530600" y="3357563"/>
            <a:ext cx="1682750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1.3.3</a:t>
            </a:r>
          </a:p>
        </p:txBody>
      </p:sp>
      <p:sp>
        <p:nvSpPr>
          <p:cNvPr id="3095" name="Shape 115"/>
          <p:cNvSpPr>
            <a:spLocks noChangeArrowheads="1"/>
          </p:cNvSpPr>
          <p:nvPr/>
        </p:nvSpPr>
        <p:spPr bwMode="auto">
          <a:xfrm>
            <a:off x="3530600" y="4365625"/>
            <a:ext cx="1681163" cy="255588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Implementar y gestionar redes </a:t>
            </a:r>
          </a:p>
        </p:txBody>
      </p:sp>
      <p:sp>
        <p:nvSpPr>
          <p:cNvPr id="3096" name="Shape 116"/>
          <p:cNvSpPr>
            <a:spLocks noChangeArrowheads="1"/>
          </p:cNvSpPr>
          <p:nvPr/>
        </p:nvSpPr>
        <p:spPr bwMode="auto">
          <a:xfrm>
            <a:off x="3529013" y="4221163"/>
            <a:ext cx="1684337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1.3.4</a:t>
            </a:r>
          </a:p>
        </p:txBody>
      </p:sp>
      <p:sp>
        <p:nvSpPr>
          <p:cNvPr id="3097" name="Shape 117"/>
          <p:cNvSpPr>
            <a:spLocks noChangeArrowheads="1"/>
          </p:cNvSpPr>
          <p:nvPr/>
        </p:nvSpPr>
        <p:spPr bwMode="auto">
          <a:xfrm>
            <a:off x="3530600" y="4868863"/>
            <a:ext cx="1684338" cy="60166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Planificar el mantenimiento y la mejora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 la infraestructura edilicia,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 equipamiento, instrumental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y de información</a:t>
            </a:r>
          </a:p>
        </p:txBody>
      </p:sp>
      <p:sp>
        <p:nvSpPr>
          <p:cNvPr id="3098" name="Shape 118"/>
          <p:cNvSpPr>
            <a:spLocks noChangeArrowheads="1"/>
          </p:cNvSpPr>
          <p:nvPr/>
        </p:nvSpPr>
        <p:spPr bwMode="auto">
          <a:xfrm>
            <a:off x="3530600" y="4691063"/>
            <a:ext cx="1684338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1.3.5</a:t>
            </a:r>
          </a:p>
        </p:txBody>
      </p:sp>
      <p:sp>
        <p:nvSpPr>
          <p:cNvPr id="3099" name="Shape 119"/>
          <p:cNvSpPr>
            <a:spLocks noChangeArrowheads="1"/>
          </p:cNvSpPr>
          <p:nvPr/>
        </p:nvSpPr>
        <p:spPr bwMode="auto">
          <a:xfrm>
            <a:off x="5387975" y="1966913"/>
            <a:ext cx="1654175" cy="61595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Adecuar las convocatorias del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CONICET con el Plan Nacional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 CyT y las conclusiones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emergentes del </a:t>
            </a: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1.3.2</a:t>
            </a:r>
          </a:p>
        </p:txBody>
      </p:sp>
      <p:sp>
        <p:nvSpPr>
          <p:cNvPr id="3100" name="Shape 120"/>
          <p:cNvSpPr>
            <a:spLocks noChangeArrowheads="1"/>
          </p:cNvSpPr>
          <p:nvPr/>
        </p:nvSpPr>
        <p:spPr bwMode="auto">
          <a:xfrm>
            <a:off x="5384800" y="1773238"/>
            <a:ext cx="1657350" cy="193675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1.4.1</a:t>
            </a:r>
          </a:p>
        </p:txBody>
      </p:sp>
      <p:sp>
        <p:nvSpPr>
          <p:cNvPr id="3101" name="Shape 121"/>
          <p:cNvSpPr>
            <a:spLocks noChangeArrowheads="1"/>
          </p:cNvSpPr>
          <p:nvPr/>
        </p:nvSpPr>
        <p:spPr bwMode="auto">
          <a:xfrm>
            <a:off x="5387975" y="3481388"/>
            <a:ext cx="1654175" cy="52387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Priorizar instrumentos transversales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enfocados en problemas locales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y/o regionales</a:t>
            </a:r>
          </a:p>
        </p:txBody>
      </p:sp>
      <p:sp>
        <p:nvSpPr>
          <p:cNvPr id="3102" name="Shape 122"/>
          <p:cNvSpPr>
            <a:spLocks noChangeArrowheads="1"/>
          </p:cNvSpPr>
          <p:nvPr/>
        </p:nvSpPr>
        <p:spPr bwMode="auto">
          <a:xfrm>
            <a:off x="5387975" y="3336925"/>
            <a:ext cx="165417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1.4.3</a:t>
            </a:r>
          </a:p>
        </p:txBody>
      </p:sp>
      <p:sp>
        <p:nvSpPr>
          <p:cNvPr id="3103" name="Shape 125"/>
          <p:cNvSpPr>
            <a:spLocks noChangeArrowheads="1"/>
          </p:cNvSpPr>
          <p:nvPr/>
        </p:nvSpPr>
        <p:spPr bwMode="auto">
          <a:xfrm>
            <a:off x="5364163" y="4254500"/>
            <a:ext cx="1654175" cy="83026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Profundizar la asociación con el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sector socio-productivo en la promoción conjunta de la investigación científica y de la tecnología</a:t>
            </a:r>
          </a:p>
        </p:txBody>
      </p:sp>
      <p:sp>
        <p:nvSpPr>
          <p:cNvPr id="3104" name="Shape 126"/>
          <p:cNvSpPr>
            <a:spLocks noChangeArrowheads="1"/>
          </p:cNvSpPr>
          <p:nvPr/>
        </p:nvSpPr>
        <p:spPr bwMode="auto">
          <a:xfrm>
            <a:off x="5364163" y="4148138"/>
            <a:ext cx="165417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1.4.4</a:t>
            </a:r>
          </a:p>
        </p:txBody>
      </p:sp>
      <p:sp>
        <p:nvSpPr>
          <p:cNvPr id="3105" name="Shape 127"/>
          <p:cNvSpPr>
            <a:spLocks noChangeArrowheads="1"/>
          </p:cNvSpPr>
          <p:nvPr/>
        </p:nvSpPr>
        <p:spPr bwMode="auto">
          <a:xfrm>
            <a:off x="5364163" y="5292725"/>
            <a:ext cx="1654175" cy="72866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Promover proyectos de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gran magnitud y significancia para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el desarrollo nacional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(Proyectos Insignia)</a:t>
            </a:r>
          </a:p>
        </p:txBody>
      </p:sp>
      <p:sp>
        <p:nvSpPr>
          <p:cNvPr id="3106" name="Shape 128"/>
          <p:cNvSpPr>
            <a:spLocks noChangeArrowheads="1"/>
          </p:cNvSpPr>
          <p:nvPr/>
        </p:nvSpPr>
        <p:spPr bwMode="auto">
          <a:xfrm>
            <a:off x="5364163" y="5114925"/>
            <a:ext cx="1655762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1.4.5</a:t>
            </a:r>
          </a:p>
        </p:txBody>
      </p:sp>
      <p:sp>
        <p:nvSpPr>
          <p:cNvPr id="3107" name="Shape 129"/>
          <p:cNvSpPr>
            <a:spLocks noChangeArrowheads="1"/>
          </p:cNvSpPr>
          <p:nvPr/>
        </p:nvSpPr>
        <p:spPr bwMode="auto">
          <a:xfrm>
            <a:off x="5364163" y="6272213"/>
            <a:ext cx="1654175" cy="46990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Participar en iniciativas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estratégicas de investigación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y de innovación</a:t>
            </a:r>
          </a:p>
        </p:txBody>
      </p:sp>
      <p:sp>
        <p:nvSpPr>
          <p:cNvPr id="3108" name="Shape 130"/>
          <p:cNvSpPr>
            <a:spLocks noChangeArrowheads="1"/>
          </p:cNvSpPr>
          <p:nvPr/>
        </p:nvSpPr>
        <p:spPr bwMode="auto">
          <a:xfrm>
            <a:off x="5364163" y="6094413"/>
            <a:ext cx="165417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1.4.6</a:t>
            </a:r>
          </a:p>
        </p:txBody>
      </p:sp>
      <p:sp>
        <p:nvSpPr>
          <p:cNvPr id="3109" name="Shape 133"/>
          <p:cNvSpPr>
            <a:spLocks noChangeArrowheads="1"/>
          </p:cNvSpPr>
          <p:nvPr/>
        </p:nvSpPr>
        <p:spPr bwMode="auto">
          <a:xfrm>
            <a:off x="7226300" y="1951038"/>
            <a:ext cx="1654175" cy="6318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Adecuar los procedimientos de evaluación a la transferencia de conocimientos y la vinculación tecnológica</a:t>
            </a:r>
          </a:p>
        </p:txBody>
      </p:sp>
      <p:sp>
        <p:nvSpPr>
          <p:cNvPr id="3110" name="Shape 134"/>
          <p:cNvSpPr>
            <a:spLocks noChangeArrowheads="1"/>
          </p:cNvSpPr>
          <p:nvPr/>
        </p:nvSpPr>
        <p:spPr bwMode="auto">
          <a:xfrm>
            <a:off x="7226300" y="1773238"/>
            <a:ext cx="1655763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1.5.1</a:t>
            </a:r>
          </a:p>
        </p:txBody>
      </p:sp>
      <p:sp>
        <p:nvSpPr>
          <p:cNvPr id="3111" name="Shape 135"/>
          <p:cNvSpPr>
            <a:spLocks noChangeArrowheads="1"/>
          </p:cNvSpPr>
          <p:nvPr/>
        </p:nvSpPr>
        <p:spPr bwMode="auto">
          <a:xfrm>
            <a:off x="7226300" y="2887663"/>
            <a:ext cx="1655763" cy="48895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Fortalecer los mecanismos de seguimiento y evaluación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 proyectos e individuos</a:t>
            </a:r>
          </a:p>
        </p:txBody>
      </p:sp>
      <p:sp>
        <p:nvSpPr>
          <p:cNvPr id="3112" name="Shape 136"/>
          <p:cNvSpPr>
            <a:spLocks noChangeArrowheads="1"/>
          </p:cNvSpPr>
          <p:nvPr/>
        </p:nvSpPr>
        <p:spPr bwMode="auto">
          <a:xfrm>
            <a:off x="7227888" y="2708275"/>
            <a:ext cx="165417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1.5.2</a:t>
            </a:r>
          </a:p>
        </p:txBody>
      </p:sp>
      <p:sp>
        <p:nvSpPr>
          <p:cNvPr id="3113" name="Shape 137"/>
          <p:cNvSpPr>
            <a:spLocks noChangeArrowheads="1"/>
          </p:cNvSpPr>
          <p:nvPr/>
        </p:nvSpPr>
        <p:spPr bwMode="auto">
          <a:xfrm>
            <a:off x="7237413" y="3575050"/>
            <a:ext cx="1635125" cy="64611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Impulsar la participación de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nuevos actores en los procesos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 evaluación</a:t>
            </a:r>
          </a:p>
        </p:txBody>
      </p:sp>
      <p:sp>
        <p:nvSpPr>
          <p:cNvPr id="3114" name="Shape 138"/>
          <p:cNvSpPr>
            <a:spLocks noChangeArrowheads="1"/>
          </p:cNvSpPr>
          <p:nvPr/>
        </p:nvSpPr>
        <p:spPr bwMode="auto">
          <a:xfrm>
            <a:off x="7237413" y="3467100"/>
            <a:ext cx="1636712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1.5.3</a:t>
            </a:r>
          </a:p>
        </p:txBody>
      </p:sp>
      <p:sp>
        <p:nvSpPr>
          <p:cNvPr id="52" name="Shape 91"/>
          <p:cNvSpPr/>
          <p:nvPr/>
        </p:nvSpPr>
        <p:spPr>
          <a:xfrm>
            <a:off x="1836738" y="614363"/>
            <a:ext cx="1549400" cy="1085850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3116" name="Shape 92"/>
          <p:cNvSpPr>
            <a:spLocks noChangeArrowheads="1"/>
          </p:cNvSpPr>
          <p:nvPr/>
        </p:nvSpPr>
        <p:spPr bwMode="auto">
          <a:xfrm>
            <a:off x="1835150" y="908050"/>
            <a:ext cx="1550988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Calibri" pitchFamily="34" charset="0"/>
              </a:rPr>
              <a:t>Fortalecer los programas de becas</a:t>
            </a:r>
          </a:p>
        </p:txBody>
      </p:sp>
      <p:sp>
        <p:nvSpPr>
          <p:cNvPr id="3117" name="Shape 93"/>
          <p:cNvSpPr txBox="1">
            <a:spLocks noChangeArrowheads="1"/>
          </p:cNvSpPr>
          <p:nvPr/>
        </p:nvSpPr>
        <p:spPr bwMode="auto">
          <a:xfrm>
            <a:off x="1836738" y="600075"/>
            <a:ext cx="1549400" cy="341313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prstClr val="white"/>
                </a:solidFill>
                <a:latin typeface="Calibri" pitchFamily="34" charset="0"/>
              </a:rPr>
              <a:t>1.2</a:t>
            </a:r>
          </a:p>
        </p:txBody>
      </p:sp>
      <p:sp>
        <p:nvSpPr>
          <p:cNvPr id="3118" name="Shape 107"/>
          <p:cNvSpPr>
            <a:spLocks noChangeArrowheads="1"/>
          </p:cNvSpPr>
          <p:nvPr/>
        </p:nvSpPr>
        <p:spPr bwMode="auto">
          <a:xfrm>
            <a:off x="1836738" y="2782888"/>
            <a:ext cx="1549400" cy="687387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Adecuar el Programa de Becas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 las nuevas políticas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institucionales en CyT</a:t>
            </a:r>
          </a:p>
        </p:txBody>
      </p:sp>
      <p:sp>
        <p:nvSpPr>
          <p:cNvPr id="3119" name="Shape 108"/>
          <p:cNvSpPr>
            <a:spLocks noChangeArrowheads="1"/>
          </p:cNvSpPr>
          <p:nvPr/>
        </p:nvSpPr>
        <p:spPr bwMode="auto">
          <a:xfrm>
            <a:off x="1836738" y="2708275"/>
            <a:ext cx="1550987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1.2.2</a:t>
            </a:r>
          </a:p>
        </p:txBody>
      </p:sp>
      <p:sp>
        <p:nvSpPr>
          <p:cNvPr id="3120" name="Shape 116"/>
          <p:cNvSpPr>
            <a:spLocks noChangeArrowheads="1"/>
          </p:cNvSpPr>
          <p:nvPr/>
        </p:nvSpPr>
        <p:spPr bwMode="auto">
          <a:xfrm>
            <a:off x="3527425" y="5516563"/>
            <a:ext cx="1684338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1.3.6</a:t>
            </a:r>
          </a:p>
        </p:txBody>
      </p:sp>
      <p:sp>
        <p:nvSpPr>
          <p:cNvPr id="3121" name="Shape 123"/>
          <p:cNvSpPr>
            <a:spLocks noChangeArrowheads="1"/>
          </p:cNvSpPr>
          <p:nvPr/>
        </p:nvSpPr>
        <p:spPr bwMode="auto">
          <a:xfrm>
            <a:off x="179388" y="2886075"/>
            <a:ext cx="1522412" cy="58420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Facilitar cambios en trayectorias de investigación</a:t>
            </a:r>
          </a:p>
        </p:txBody>
      </p:sp>
      <p:sp>
        <p:nvSpPr>
          <p:cNvPr id="3122" name="Shape 124"/>
          <p:cNvSpPr>
            <a:spLocks noChangeArrowheads="1"/>
          </p:cNvSpPr>
          <p:nvPr/>
        </p:nvSpPr>
        <p:spPr bwMode="auto">
          <a:xfrm>
            <a:off x="180975" y="2708275"/>
            <a:ext cx="1522413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1.1.2</a:t>
            </a:r>
          </a:p>
        </p:txBody>
      </p:sp>
      <p:sp>
        <p:nvSpPr>
          <p:cNvPr id="3123" name="Shape 107"/>
          <p:cNvSpPr>
            <a:spLocks noChangeArrowheads="1"/>
          </p:cNvSpPr>
          <p:nvPr/>
        </p:nvSpPr>
        <p:spPr bwMode="auto">
          <a:xfrm>
            <a:off x="1835150" y="1965325"/>
            <a:ext cx="1550988" cy="6318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Promover nuevas trayectorias en la formación de becarios</a:t>
            </a:r>
          </a:p>
        </p:txBody>
      </p:sp>
      <p:sp>
        <p:nvSpPr>
          <p:cNvPr id="3124" name="Shape 108"/>
          <p:cNvSpPr>
            <a:spLocks noChangeArrowheads="1"/>
          </p:cNvSpPr>
          <p:nvPr/>
        </p:nvSpPr>
        <p:spPr bwMode="auto">
          <a:xfrm>
            <a:off x="1836738" y="1773238"/>
            <a:ext cx="1549400" cy="1920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1.2.1</a:t>
            </a:r>
          </a:p>
        </p:txBody>
      </p:sp>
      <p:sp>
        <p:nvSpPr>
          <p:cNvPr id="3125" name="Shape 107"/>
          <p:cNvSpPr>
            <a:spLocks noChangeArrowheads="1"/>
          </p:cNvSpPr>
          <p:nvPr/>
        </p:nvSpPr>
        <p:spPr bwMode="auto">
          <a:xfrm>
            <a:off x="1835150" y="3716338"/>
            <a:ext cx="1550988" cy="655637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Promover nuevos mecanismos para la formación de becarios tanto en el exterior como en el sector público y privado nacional</a:t>
            </a:r>
          </a:p>
        </p:txBody>
      </p:sp>
      <p:sp>
        <p:nvSpPr>
          <p:cNvPr id="3126" name="Shape 108"/>
          <p:cNvSpPr>
            <a:spLocks noChangeArrowheads="1"/>
          </p:cNvSpPr>
          <p:nvPr/>
        </p:nvSpPr>
        <p:spPr bwMode="auto">
          <a:xfrm>
            <a:off x="1836738" y="3573463"/>
            <a:ext cx="1549400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1.2.3</a:t>
            </a:r>
          </a:p>
        </p:txBody>
      </p:sp>
      <p:sp>
        <p:nvSpPr>
          <p:cNvPr id="3127" name="Shape 107"/>
          <p:cNvSpPr>
            <a:spLocks noChangeArrowheads="1"/>
          </p:cNvSpPr>
          <p:nvPr/>
        </p:nvSpPr>
        <p:spPr bwMode="auto">
          <a:xfrm>
            <a:off x="1835150" y="4652963"/>
            <a:ext cx="1550988" cy="83026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Impulsar nuevas formas de cooperación con organismos públicos y privados que faciliten la inserción de profesionales formados en el marco del programa de becas</a:t>
            </a:r>
          </a:p>
        </p:txBody>
      </p:sp>
      <p:sp>
        <p:nvSpPr>
          <p:cNvPr id="3128" name="Shape 108"/>
          <p:cNvSpPr>
            <a:spLocks noChangeArrowheads="1"/>
          </p:cNvSpPr>
          <p:nvPr/>
        </p:nvSpPr>
        <p:spPr bwMode="auto">
          <a:xfrm>
            <a:off x="1836738" y="4508500"/>
            <a:ext cx="1549400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1.2.4</a:t>
            </a:r>
          </a:p>
        </p:txBody>
      </p:sp>
      <p:sp>
        <p:nvSpPr>
          <p:cNvPr id="3129" name="Shape 123"/>
          <p:cNvSpPr>
            <a:spLocks noChangeArrowheads="1"/>
          </p:cNvSpPr>
          <p:nvPr/>
        </p:nvSpPr>
        <p:spPr bwMode="auto">
          <a:xfrm>
            <a:off x="179388" y="3716338"/>
            <a:ext cx="1522412" cy="63341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Promover la inserción de investigadores en el sistema socio-productivo público y privado</a:t>
            </a:r>
          </a:p>
        </p:txBody>
      </p:sp>
      <p:sp>
        <p:nvSpPr>
          <p:cNvPr id="3130" name="Shape 124"/>
          <p:cNvSpPr>
            <a:spLocks noChangeArrowheads="1"/>
          </p:cNvSpPr>
          <p:nvPr/>
        </p:nvSpPr>
        <p:spPr bwMode="auto">
          <a:xfrm>
            <a:off x="179388" y="3573463"/>
            <a:ext cx="1522412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1.1.3</a:t>
            </a:r>
          </a:p>
        </p:txBody>
      </p:sp>
      <p:sp>
        <p:nvSpPr>
          <p:cNvPr id="3131" name="Shape 124"/>
          <p:cNvSpPr>
            <a:spLocks noChangeArrowheads="1"/>
          </p:cNvSpPr>
          <p:nvPr/>
        </p:nvSpPr>
        <p:spPr bwMode="auto">
          <a:xfrm>
            <a:off x="160338" y="4508500"/>
            <a:ext cx="1522412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1.1.4</a:t>
            </a:r>
          </a:p>
        </p:txBody>
      </p:sp>
      <p:sp>
        <p:nvSpPr>
          <p:cNvPr id="3132" name="Shape 123"/>
          <p:cNvSpPr>
            <a:spLocks noChangeArrowheads="1"/>
          </p:cNvSpPr>
          <p:nvPr/>
        </p:nvSpPr>
        <p:spPr bwMode="auto">
          <a:xfrm>
            <a:off x="160338" y="4691063"/>
            <a:ext cx="1522412" cy="4667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Fortalecer la carrera de CPA</a:t>
            </a:r>
          </a:p>
        </p:txBody>
      </p:sp>
      <p:sp>
        <p:nvSpPr>
          <p:cNvPr id="3133" name="Shape 124"/>
          <p:cNvSpPr>
            <a:spLocks noChangeArrowheads="1"/>
          </p:cNvSpPr>
          <p:nvPr/>
        </p:nvSpPr>
        <p:spPr bwMode="auto">
          <a:xfrm>
            <a:off x="160338" y="5229225"/>
            <a:ext cx="1522412" cy="160338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1.1.5</a:t>
            </a:r>
          </a:p>
        </p:txBody>
      </p:sp>
      <p:sp>
        <p:nvSpPr>
          <p:cNvPr id="3134" name="Shape 123"/>
          <p:cNvSpPr>
            <a:spLocks noChangeArrowheads="1"/>
          </p:cNvSpPr>
          <p:nvPr/>
        </p:nvSpPr>
        <p:spPr bwMode="auto">
          <a:xfrm>
            <a:off x="160338" y="5373688"/>
            <a:ext cx="1522412" cy="90646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Instrumentar instancias de intercambio de investigadores en el sector público-privado a través de acuerdos y formalizando el reconocimiento para el desarrollo de su carrera</a:t>
            </a:r>
          </a:p>
        </p:txBody>
      </p:sp>
      <p:sp>
        <p:nvSpPr>
          <p:cNvPr id="3135" name="Shape 138"/>
          <p:cNvSpPr>
            <a:spLocks noChangeArrowheads="1"/>
          </p:cNvSpPr>
          <p:nvPr/>
        </p:nvSpPr>
        <p:spPr bwMode="auto">
          <a:xfrm>
            <a:off x="7237413" y="4330700"/>
            <a:ext cx="165417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1.5.4</a:t>
            </a:r>
          </a:p>
        </p:txBody>
      </p:sp>
      <p:sp>
        <p:nvSpPr>
          <p:cNvPr id="3136" name="Shape 115"/>
          <p:cNvSpPr>
            <a:spLocks noChangeArrowheads="1"/>
          </p:cNvSpPr>
          <p:nvPr/>
        </p:nvSpPr>
        <p:spPr bwMode="auto">
          <a:xfrm>
            <a:off x="3541713" y="6381750"/>
            <a:ext cx="1673225" cy="43180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Coordinar mecanismos de financiamiento de proyectos a nivel nacional e internacional</a:t>
            </a:r>
          </a:p>
        </p:txBody>
      </p:sp>
      <p:sp>
        <p:nvSpPr>
          <p:cNvPr id="3137" name="Shape 116"/>
          <p:cNvSpPr>
            <a:spLocks noChangeArrowheads="1"/>
          </p:cNvSpPr>
          <p:nvPr/>
        </p:nvSpPr>
        <p:spPr bwMode="auto">
          <a:xfrm>
            <a:off x="3541713" y="6203950"/>
            <a:ext cx="167322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1.3.7</a:t>
            </a:r>
          </a:p>
        </p:txBody>
      </p:sp>
      <p:sp>
        <p:nvSpPr>
          <p:cNvPr id="3138" name="Shape 129"/>
          <p:cNvSpPr>
            <a:spLocks noChangeArrowheads="1"/>
          </p:cNvSpPr>
          <p:nvPr/>
        </p:nvSpPr>
        <p:spPr bwMode="auto">
          <a:xfrm>
            <a:off x="5364163" y="2814638"/>
            <a:ext cx="1654175" cy="46990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Adoptar los Objetivos para el Desarrollo Sostenible de Naciones Unidas para la orientación de acciones</a:t>
            </a:r>
          </a:p>
        </p:txBody>
      </p:sp>
      <p:sp>
        <p:nvSpPr>
          <p:cNvPr id="3139" name="Shape 130"/>
          <p:cNvSpPr>
            <a:spLocks noChangeArrowheads="1"/>
          </p:cNvSpPr>
          <p:nvPr/>
        </p:nvSpPr>
        <p:spPr bwMode="auto">
          <a:xfrm>
            <a:off x="5364163" y="2636838"/>
            <a:ext cx="165417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1.4.2</a:t>
            </a:r>
          </a:p>
        </p:txBody>
      </p:sp>
      <p:sp>
        <p:nvSpPr>
          <p:cNvPr id="3140" name="Shape 113"/>
          <p:cNvSpPr>
            <a:spLocks noChangeArrowheads="1"/>
          </p:cNvSpPr>
          <p:nvPr/>
        </p:nvSpPr>
        <p:spPr bwMode="auto">
          <a:xfrm>
            <a:off x="3530600" y="3535363"/>
            <a:ext cx="1682750" cy="61436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Profundizar políticas  y acciones de transparencia mejorando la difusión y visibilidad de las actividades, capacidades y resultados en CyT</a:t>
            </a:r>
          </a:p>
        </p:txBody>
      </p:sp>
      <p:sp>
        <p:nvSpPr>
          <p:cNvPr id="3141" name="Shape 115"/>
          <p:cNvSpPr>
            <a:spLocks noChangeArrowheads="1"/>
          </p:cNvSpPr>
          <p:nvPr/>
        </p:nvSpPr>
        <p:spPr bwMode="auto">
          <a:xfrm>
            <a:off x="3525838" y="5661025"/>
            <a:ext cx="1684337" cy="5048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Implementar sistemas de gestión de calidad, ambiental, salud y seguridad ocupacional en la red institucional</a:t>
            </a: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3142" name="Shape 137"/>
          <p:cNvSpPr>
            <a:spLocks noChangeArrowheads="1"/>
          </p:cNvSpPr>
          <p:nvPr/>
        </p:nvSpPr>
        <p:spPr bwMode="auto">
          <a:xfrm>
            <a:off x="7235825" y="4508500"/>
            <a:ext cx="1655763" cy="719138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Adecuar los sistemas de evaluación a los requerimientos de la Ley de Acceso a la Información  Pública </a:t>
            </a:r>
            <a:r>
              <a:rPr lang="es-ES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 y de la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Ley de Repositorios Digitales institucionales de Acceso Abierto </a:t>
            </a: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74" name="73 CuadroTexto"/>
          <p:cNvSpPr txBox="1"/>
          <p:nvPr/>
        </p:nvSpPr>
        <p:spPr>
          <a:xfrm>
            <a:off x="7006803" y="6115943"/>
            <a:ext cx="2245717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1100" b="1" dirty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DOCUMENTO PRELIMINAR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1100" b="1" dirty="0" smtClean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JUNIO </a:t>
            </a:r>
            <a:r>
              <a:rPr lang="es-ES_tradnl" sz="1100" b="1" dirty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2017</a:t>
            </a:r>
            <a:endParaRPr lang="es-AR" sz="1100" b="1" dirty="0">
              <a:ln w="6350">
                <a:solidFill>
                  <a:srgbClr val="D9D9D9"/>
                </a:solidFill>
              </a:ln>
              <a:solidFill>
                <a:srgbClr val="C00000">
                  <a:alpha val="51000"/>
                </a:srgbClr>
              </a:solidFill>
              <a:effectLst>
                <a:glow rad="25400">
                  <a:prstClr val="white">
                    <a:alpha val="45000"/>
                  </a:prstClr>
                </a:glow>
                <a:outerShdw blurRad="38100" dist="38100" dir="2700000" algn="tl">
                  <a:srgbClr val="000000">
                    <a:alpha val="21000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07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89"/>
          <p:cNvSpPr>
            <a:spLocks noChangeArrowheads="1"/>
          </p:cNvSpPr>
          <p:nvPr/>
        </p:nvSpPr>
        <p:spPr bwMode="auto">
          <a:xfrm>
            <a:off x="769938" y="0"/>
            <a:ext cx="8374062" cy="523875"/>
          </a:xfrm>
          <a:prstGeom prst="rect">
            <a:avLst/>
          </a:prstGeom>
          <a:solidFill>
            <a:srgbClr val="3C7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altLang="es-ES" sz="1600" b="1">
                <a:solidFill>
                  <a:srgbClr val="FFFFFF"/>
                </a:solidFill>
                <a:latin typeface="Calibri" pitchFamily="34" charset="0"/>
              </a:rPr>
              <a:t>GOBIERNO Y GESTION</a:t>
            </a:r>
          </a:p>
        </p:txBody>
      </p:sp>
      <p:sp>
        <p:nvSpPr>
          <p:cNvPr id="4099" name="Shape 90"/>
          <p:cNvSpPr>
            <a:spLocks noChangeArrowheads="1"/>
          </p:cNvSpPr>
          <p:nvPr/>
        </p:nvSpPr>
        <p:spPr bwMode="auto">
          <a:xfrm>
            <a:off x="0" y="0"/>
            <a:ext cx="769938" cy="523875"/>
          </a:xfrm>
          <a:prstGeom prst="rect">
            <a:avLst/>
          </a:prstGeom>
          <a:solidFill>
            <a:srgbClr val="1C458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_tradnl" altLang="es-ES" sz="1600" b="1">
                <a:solidFill>
                  <a:srgbClr val="FFFFFF"/>
                </a:solidFill>
                <a:latin typeface="Calibri" pitchFamily="34" charset="0"/>
              </a:rPr>
              <a:t>2</a:t>
            </a:r>
            <a:endParaRPr lang="es-AR" altLang="es-ES" sz="16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91" name="Shape 91"/>
          <p:cNvSpPr/>
          <p:nvPr/>
        </p:nvSpPr>
        <p:spPr>
          <a:xfrm>
            <a:off x="107950" y="600075"/>
            <a:ext cx="1552575" cy="9731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4101" name="Shape 92"/>
          <p:cNvSpPr>
            <a:spLocks noChangeArrowheads="1"/>
          </p:cNvSpPr>
          <p:nvPr/>
        </p:nvSpPr>
        <p:spPr bwMode="auto">
          <a:xfrm>
            <a:off x="107950" y="858838"/>
            <a:ext cx="1552575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srgbClr val="000000"/>
                </a:solidFill>
                <a:latin typeface="Calibri" pitchFamily="34" charset="0"/>
              </a:rPr>
              <a:t>Mejorar la estructura de gobierno</a:t>
            </a:r>
          </a:p>
        </p:txBody>
      </p:sp>
      <p:sp>
        <p:nvSpPr>
          <p:cNvPr id="4102" name="Shape 93"/>
          <p:cNvSpPr txBox="1">
            <a:spLocks noChangeArrowheads="1"/>
          </p:cNvSpPr>
          <p:nvPr/>
        </p:nvSpPr>
        <p:spPr bwMode="auto">
          <a:xfrm>
            <a:off x="107950" y="615950"/>
            <a:ext cx="1552575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2.1</a:t>
            </a:r>
          </a:p>
        </p:txBody>
      </p:sp>
      <p:sp>
        <p:nvSpPr>
          <p:cNvPr id="94" name="Shape 94"/>
          <p:cNvSpPr/>
          <p:nvPr/>
        </p:nvSpPr>
        <p:spPr>
          <a:xfrm>
            <a:off x="1763713" y="600075"/>
            <a:ext cx="1471612" cy="9731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4104" name="Shape 95"/>
          <p:cNvSpPr>
            <a:spLocks noChangeArrowheads="1"/>
          </p:cNvSpPr>
          <p:nvPr/>
        </p:nvSpPr>
        <p:spPr bwMode="auto">
          <a:xfrm>
            <a:off x="1763713" y="863600"/>
            <a:ext cx="1481137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srgbClr val="000000"/>
                </a:solidFill>
                <a:latin typeface="Calibri" pitchFamily="34" charset="0"/>
              </a:rPr>
              <a:t>Mejorar la eficiencia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srgbClr val="000000"/>
                </a:solidFill>
                <a:latin typeface="Calibri" pitchFamily="34" charset="0"/>
              </a:rPr>
              <a:t>y eficacia</a:t>
            </a:r>
          </a:p>
        </p:txBody>
      </p:sp>
      <p:sp>
        <p:nvSpPr>
          <p:cNvPr id="4105" name="Shape 96"/>
          <p:cNvSpPr txBox="1">
            <a:spLocks noChangeArrowheads="1"/>
          </p:cNvSpPr>
          <p:nvPr/>
        </p:nvSpPr>
        <p:spPr bwMode="auto">
          <a:xfrm>
            <a:off x="1763713" y="600075"/>
            <a:ext cx="1471612" cy="263525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2.2</a:t>
            </a:r>
          </a:p>
        </p:txBody>
      </p:sp>
      <p:sp>
        <p:nvSpPr>
          <p:cNvPr id="97" name="Shape 97"/>
          <p:cNvSpPr/>
          <p:nvPr/>
        </p:nvSpPr>
        <p:spPr>
          <a:xfrm>
            <a:off x="3348038" y="600075"/>
            <a:ext cx="1460500" cy="9731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4107" name="Shape 98"/>
          <p:cNvSpPr>
            <a:spLocks noChangeArrowheads="1"/>
          </p:cNvSpPr>
          <p:nvPr/>
        </p:nvSpPr>
        <p:spPr bwMode="auto">
          <a:xfrm>
            <a:off x="3348038" y="981075"/>
            <a:ext cx="146050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defTabSz="4889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prstClr val="black"/>
                </a:solidFill>
                <a:latin typeface="Calibri" pitchFamily="34" charset="0"/>
              </a:rPr>
              <a:t>Fortalecer la gestión en recursos humanos administrativos              </a:t>
            </a:r>
          </a:p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AR" altLang="es-ES" sz="900" b="1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4108" name="Shape 99"/>
          <p:cNvSpPr txBox="1">
            <a:spLocks noChangeArrowheads="1"/>
          </p:cNvSpPr>
          <p:nvPr/>
        </p:nvSpPr>
        <p:spPr bwMode="auto">
          <a:xfrm>
            <a:off x="3348038" y="615950"/>
            <a:ext cx="1460500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2.3</a:t>
            </a:r>
          </a:p>
        </p:txBody>
      </p:sp>
      <p:sp>
        <p:nvSpPr>
          <p:cNvPr id="100" name="Shape 100"/>
          <p:cNvSpPr/>
          <p:nvPr/>
        </p:nvSpPr>
        <p:spPr>
          <a:xfrm>
            <a:off x="4875213" y="600075"/>
            <a:ext cx="1417637" cy="97313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4110" name="Shape 101"/>
          <p:cNvSpPr>
            <a:spLocks noChangeArrowheads="1"/>
          </p:cNvSpPr>
          <p:nvPr/>
        </p:nvSpPr>
        <p:spPr bwMode="auto">
          <a:xfrm>
            <a:off x="4875213" y="858838"/>
            <a:ext cx="14160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defTabSz="4889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000000"/>
                </a:solidFill>
                <a:latin typeface="Calibri" pitchFamily="34" charset="0"/>
              </a:rPr>
              <a:t>Fortalecer la aplicación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000000"/>
                </a:solidFill>
                <a:latin typeface="Calibri" pitchFamily="34" charset="0"/>
              </a:rPr>
              <a:t>de TICs</a:t>
            </a:r>
          </a:p>
        </p:txBody>
      </p:sp>
      <p:sp>
        <p:nvSpPr>
          <p:cNvPr id="4111" name="Shape 102"/>
          <p:cNvSpPr txBox="1">
            <a:spLocks noChangeArrowheads="1"/>
          </p:cNvSpPr>
          <p:nvPr/>
        </p:nvSpPr>
        <p:spPr bwMode="auto">
          <a:xfrm>
            <a:off x="4875213" y="615950"/>
            <a:ext cx="1417637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2.4</a:t>
            </a:r>
          </a:p>
        </p:txBody>
      </p:sp>
      <p:sp>
        <p:nvSpPr>
          <p:cNvPr id="4112" name="Shape 103"/>
          <p:cNvSpPr>
            <a:spLocks noChangeArrowheads="1"/>
          </p:cNvSpPr>
          <p:nvPr/>
        </p:nvSpPr>
        <p:spPr bwMode="auto">
          <a:xfrm>
            <a:off x="107950" y="1844675"/>
            <a:ext cx="1552575" cy="64611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Profundizar el rol del Directorio en la toma de decisiones estratégicas y en la gobernanza del Consejo</a:t>
            </a:r>
          </a:p>
        </p:txBody>
      </p:sp>
      <p:sp>
        <p:nvSpPr>
          <p:cNvPr id="4113" name="Shape 105"/>
          <p:cNvSpPr>
            <a:spLocks noChangeArrowheads="1"/>
          </p:cNvSpPr>
          <p:nvPr/>
        </p:nvSpPr>
        <p:spPr bwMode="auto">
          <a:xfrm>
            <a:off x="107950" y="2708275"/>
            <a:ext cx="1552575" cy="63500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Adecuar el alcance de las funciones y competencias de la conducción operativa en Sede Central</a:t>
            </a:r>
          </a:p>
        </p:txBody>
      </p:sp>
      <p:sp>
        <p:nvSpPr>
          <p:cNvPr id="4114" name="Shape 107"/>
          <p:cNvSpPr>
            <a:spLocks noChangeArrowheads="1"/>
          </p:cNvSpPr>
          <p:nvPr/>
        </p:nvSpPr>
        <p:spPr bwMode="auto">
          <a:xfrm>
            <a:off x="107950" y="3573463"/>
            <a:ext cx="1552575" cy="719137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Adecuar el alcance de las funciones y competencias de la Red Institucional en función de una gestión coordinada y federal</a:t>
            </a:r>
          </a:p>
        </p:txBody>
      </p:sp>
      <p:sp>
        <p:nvSpPr>
          <p:cNvPr id="4115" name="Shape 109"/>
          <p:cNvSpPr>
            <a:spLocks noChangeArrowheads="1"/>
          </p:cNvSpPr>
          <p:nvPr/>
        </p:nvSpPr>
        <p:spPr bwMode="auto">
          <a:xfrm>
            <a:off x="1763713" y="1844675"/>
            <a:ext cx="1481137" cy="6445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Realizar una reingeniería de  procesos tendiendo a una coordinación transversal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en la gestión</a:t>
            </a:r>
          </a:p>
        </p:txBody>
      </p:sp>
      <p:sp>
        <p:nvSpPr>
          <p:cNvPr id="4116" name="Shape 113"/>
          <p:cNvSpPr>
            <a:spLocks noChangeArrowheads="1"/>
          </p:cNvSpPr>
          <p:nvPr/>
        </p:nvSpPr>
        <p:spPr bwMode="auto">
          <a:xfrm>
            <a:off x="1765300" y="2709863"/>
            <a:ext cx="1479550" cy="63341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Incorporar una cultura organizacional orientada a resultados</a:t>
            </a:r>
          </a:p>
        </p:txBody>
      </p:sp>
      <p:sp>
        <p:nvSpPr>
          <p:cNvPr id="4117" name="Shape 119"/>
          <p:cNvSpPr>
            <a:spLocks noChangeArrowheads="1"/>
          </p:cNvSpPr>
          <p:nvPr/>
        </p:nvSpPr>
        <p:spPr bwMode="auto">
          <a:xfrm>
            <a:off x="3370263" y="3573463"/>
            <a:ext cx="1439862" cy="719137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  <a:buFontTx/>
              <a:buNone/>
              <a:defRPr/>
            </a:pPr>
            <a:endParaRPr lang="es-AR" altLang="es-ES" sz="900" dirty="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  <a:buFontTx/>
              <a:buNone/>
              <a:defRPr/>
            </a:pPr>
            <a:r>
              <a:rPr lang="es-AR" altLang="es-ES" sz="900" dirty="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Fortalecer la capacitación atendiendo a las necesidades específicas de los RRHH dedicados a la gestión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  <a:buFontTx/>
              <a:buNone/>
              <a:defRPr/>
            </a:pPr>
            <a:r>
              <a:rPr lang="es-ES_tradnl" altLang="es-ES" sz="900" dirty="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  </a:t>
            </a:r>
            <a:endParaRPr lang="es-AR" altLang="es-ES" sz="900" dirty="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4118" name="Shape 120"/>
          <p:cNvSpPr>
            <a:spLocks noChangeArrowheads="1"/>
          </p:cNvSpPr>
          <p:nvPr/>
        </p:nvSpPr>
        <p:spPr bwMode="auto">
          <a:xfrm>
            <a:off x="3370263" y="3429000"/>
            <a:ext cx="1439862" cy="179388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2.3.3</a:t>
            </a:r>
          </a:p>
        </p:txBody>
      </p:sp>
      <p:sp>
        <p:nvSpPr>
          <p:cNvPr id="121" name="Shape 121"/>
          <p:cNvSpPr/>
          <p:nvPr/>
        </p:nvSpPr>
        <p:spPr>
          <a:xfrm>
            <a:off x="3370263" y="4543425"/>
            <a:ext cx="1439862" cy="582613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marL="266700" indent="-266700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Profundizar el modelo de gestión por competencias</a:t>
            </a:r>
          </a:p>
          <a:p>
            <a:pPr marL="266700" indent="-266700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20" name="Shape 122"/>
          <p:cNvSpPr>
            <a:spLocks noChangeArrowheads="1"/>
          </p:cNvSpPr>
          <p:nvPr/>
        </p:nvSpPr>
        <p:spPr bwMode="auto">
          <a:xfrm>
            <a:off x="3370263" y="4365625"/>
            <a:ext cx="1439862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2.3.4</a:t>
            </a:r>
          </a:p>
        </p:txBody>
      </p:sp>
      <p:sp>
        <p:nvSpPr>
          <p:cNvPr id="4121" name="Shape 123"/>
          <p:cNvSpPr>
            <a:spLocks noChangeArrowheads="1"/>
          </p:cNvSpPr>
          <p:nvPr/>
        </p:nvSpPr>
        <p:spPr bwMode="auto">
          <a:xfrm>
            <a:off x="3348038" y="2711450"/>
            <a:ext cx="1439862" cy="6318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Impulsar mecanismos de promoción de RRHH dedicados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 la gestión</a:t>
            </a:r>
          </a:p>
        </p:txBody>
      </p:sp>
      <p:sp>
        <p:nvSpPr>
          <p:cNvPr id="4122" name="Shape 124"/>
          <p:cNvSpPr>
            <a:spLocks noChangeArrowheads="1"/>
          </p:cNvSpPr>
          <p:nvPr/>
        </p:nvSpPr>
        <p:spPr bwMode="auto">
          <a:xfrm>
            <a:off x="3348038" y="2565400"/>
            <a:ext cx="1439862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2.3.2</a:t>
            </a:r>
          </a:p>
        </p:txBody>
      </p:sp>
      <p:sp>
        <p:nvSpPr>
          <p:cNvPr id="125" name="Shape 125"/>
          <p:cNvSpPr/>
          <p:nvPr/>
        </p:nvSpPr>
        <p:spPr>
          <a:xfrm>
            <a:off x="3370263" y="5341938"/>
            <a:ext cx="1439862" cy="576262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marL="266700" indent="-266700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/>
                <a:ea typeface="Arial Narrow"/>
                <a:cs typeface="Arial Narrow"/>
                <a:sym typeface="Arial Narrow"/>
              </a:rPr>
              <a:t>Promover la innovación, la creatividad y la comunicación entre los agentes</a:t>
            </a:r>
          </a:p>
          <a:p>
            <a:pPr marL="266700" indent="-266700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24" name="Shape 131"/>
          <p:cNvSpPr>
            <a:spLocks noChangeArrowheads="1"/>
          </p:cNvSpPr>
          <p:nvPr/>
        </p:nvSpPr>
        <p:spPr bwMode="auto">
          <a:xfrm>
            <a:off x="4860925" y="1847850"/>
            <a:ext cx="1416050" cy="6445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Elaborar y formalizar un Plan Estratégico propio de TI y su correspondiente Plan Operativo</a:t>
            </a:r>
          </a:p>
        </p:txBody>
      </p:sp>
      <p:sp>
        <p:nvSpPr>
          <p:cNvPr id="4125" name="Shape 132"/>
          <p:cNvSpPr>
            <a:spLocks noChangeArrowheads="1"/>
          </p:cNvSpPr>
          <p:nvPr/>
        </p:nvSpPr>
        <p:spPr bwMode="auto">
          <a:xfrm>
            <a:off x="4859338" y="1700213"/>
            <a:ext cx="141922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2.4.1</a:t>
            </a:r>
          </a:p>
        </p:txBody>
      </p:sp>
      <p:sp>
        <p:nvSpPr>
          <p:cNvPr id="4126" name="Shape 134"/>
          <p:cNvSpPr>
            <a:spLocks noChangeArrowheads="1"/>
          </p:cNvSpPr>
          <p:nvPr/>
        </p:nvSpPr>
        <p:spPr bwMode="auto">
          <a:xfrm>
            <a:off x="4867275" y="2565400"/>
            <a:ext cx="142557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2.4.2</a:t>
            </a:r>
          </a:p>
        </p:txBody>
      </p:sp>
      <p:sp>
        <p:nvSpPr>
          <p:cNvPr id="4127" name="Shape 135"/>
          <p:cNvSpPr>
            <a:spLocks noChangeArrowheads="1"/>
          </p:cNvSpPr>
          <p:nvPr/>
        </p:nvSpPr>
        <p:spPr bwMode="auto">
          <a:xfrm>
            <a:off x="4875213" y="3573463"/>
            <a:ext cx="1417637" cy="719137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Actualizar e implementar una nueva política de seguridad de la información</a:t>
            </a:r>
          </a:p>
        </p:txBody>
      </p:sp>
      <p:sp>
        <p:nvSpPr>
          <p:cNvPr id="4128" name="Shape 136"/>
          <p:cNvSpPr>
            <a:spLocks noChangeArrowheads="1"/>
          </p:cNvSpPr>
          <p:nvPr/>
        </p:nvSpPr>
        <p:spPr bwMode="auto">
          <a:xfrm>
            <a:off x="4875213" y="3435350"/>
            <a:ext cx="1417637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2.4.3</a:t>
            </a:r>
          </a:p>
        </p:txBody>
      </p:sp>
      <p:sp>
        <p:nvSpPr>
          <p:cNvPr id="4129" name="Shape 138"/>
          <p:cNvSpPr>
            <a:spLocks noChangeArrowheads="1"/>
          </p:cNvSpPr>
          <p:nvPr/>
        </p:nvSpPr>
        <p:spPr bwMode="auto">
          <a:xfrm>
            <a:off x="4865688" y="4365625"/>
            <a:ext cx="141922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2.4.4</a:t>
            </a:r>
          </a:p>
        </p:txBody>
      </p:sp>
      <p:sp>
        <p:nvSpPr>
          <p:cNvPr id="4130" name="Shape 137"/>
          <p:cNvSpPr>
            <a:spLocks noChangeArrowheads="1"/>
          </p:cNvSpPr>
          <p:nvPr/>
        </p:nvSpPr>
        <p:spPr bwMode="auto">
          <a:xfrm>
            <a:off x="4875213" y="6186488"/>
            <a:ext cx="1417637" cy="598487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srgbClr val="000000"/>
                </a:solidFill>
                <a:latin typeface="Arial Narrow" pitchFamily="34" charset="0"/>
                <a:sym typeface="Arial Narrow" pitchFamily="34" charset="0"/>
              </a:rPr>
              <a:t>Transferir sistemas que son de utilidad a nuestra comunidad CyT</a:t>
            </a:r>
          </a:p>
        </p:txBody>
      </p:sp>
      <p:sp>
        <p:nvSpPr>
          <p:cNvPr id="4131" name="Shape 138"/>
          <p:cNvSpPr>
            <a:spLocks noChangeArrowheads="1"/>
          </p:cNvSpPr>
          <p:nvPr/>
        </p:nvSpPr>
        <p:spPr bwMode="auto">
          <a:xfrm>
            <a:off x="4875213" y="6021388"/>
            <a:ext cx="1419225" cy="1666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2.4.6</a:t>
            </a:r>
          </a:p>
        </p:txBody>
      </p:sp>
      <p:sp>
        <p:nvSpPr>
          <p:cNvPr id="4132" name="Shape 123"/>
          <p:cNvSpPr>
            <a:spLocks noChangeArrowheads="1"/>
          </p:cNvSpPr>
          <p:nvPr/>
        </p:nvSpPr>
        <p:spPr bwMode="auto">
          <a:xfrm>
            <a:off x="3348038" y="1841500"/>
            <a:ext cx="1438275" cy="65087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Promover un sistema normativo actualizado y propio que atienda particularidades de gestión del CONICET</a:t>
            </a:r>
          </a:p>
        </p:txBody>
      </p:sp>
      <p:sp>
        <p:nvSpPr>
          <p:cNvPr id="4133" name="Shape 124"/>
          <p:cNvSpPr>
            <a:spLocks noChangeArrowheads="1"/>
          </p:cNvSpPr>
          <p:nvPr/>
        </p:nvSpPr>
        <p:spPr bwMode="auto">
          <a:xfrm>
            <a:off x="3348038" y="1700213"/>
            <a:ext cx="143827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2.3.1</a:t>
            </a:r>
          </a:p>
        </p:txBody>
      </p:sp>
      <p:sp>
        <p:nvSpPr>
          <p:cNvPr id="4134" name="Shape 115"/>
          <p:cNvSpPr>
            <a:spLocks noChangeArrowheads="1"/>
          </p:cNvSpPr>
          <p:nvPr/>
        </p:nvSpPr>
        <p:spPr bwMode="auto">
          <a:xfrm>
            <a:off x="1763713" y="4510088"/>
            <a:ext cx="1481137" cy="61595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_tradnl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Mejorar la comunicación interna </a:t>
            </a: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4135" name="Shape 135"/>
          <p:cNvSpPr>
            <a:spLocks noChangeArrowheads="1"/>
          </p:cNvSpPr>
          <p:nvPr/>
        </p:nvSpPr>
        <p:spPr bwMode="auto">
          <a:xfrm>
            <a:off x="1774825" y="6164263"/>
            <a:ext cx="1479550" cy="62071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Fortalecer los mecanismos de planificación, seguimiento y evaluación de programas,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políticas y unidades</a:t>
            </a:r>
          </a:p>
        </p:txBody>
      </p:sp>
      <p:sp>
        <p:nvSpPr>
          <p:cNvPr id="4136" name="Shape 136"/>
          <p:cNvSpPr>
            <a:spLocks noChangeArrowheads="1"/>
          </p:cNvSpPr>
          <p:nvPr/>
        </p:nvSpPr>
        <p:spPr bwMode="auto">
          <a:xfrm>
            <a:off x="1774825" y="6021388"/>
            <a:ext cx="1479550" cy="1651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2.2.6</a:t>
            </a:r>
          </a:p>
        </p:txBody>
      </p:sp>
      <p:sp>
        <p:nvSpPr>
          <p:cNvPr id="64" name="Shape 100"/>
          <p:cNvSpPr/>
          <p:nvPr/>
        </p:nvSpPr>
        <p:spPr>
          <a:xfrm>
            <a:off x="6372225" y="749300"/>
            <a:ext cx="1295400" cy="827088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 algn="ctr">
              <a:defRPr/>
            </a:pPr>
            <a:endParaRPr lang="es-AR" sz="9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s-AR" sz="900" b="1" dirty="0">
                <a:solidFill>
                  <a:prstClr val="black"/>
                </a:solidFill>
              </a:rPr>
              <a:t>Mejorar acceso a la información pública del organismo</a:t>
            </a:r>
          </a:p>
        </p:txBody>
      </p:sp>
      <p:sp>
        <p:nvSpPr>
          <p:cNvPr id="4138" name="Shape 102"/>
          <p:cNvSpPr txBox="1">
            <a:spLocks noChangeArrowheads="1"/>
          </p:cNvSpPr>
          <p:nvPr/>
        </p:nvSpPr>
        <p:spPr bwMode="auto">
          <a:xfrm>
            <a:off x="6372225" y="606425"/>
            <a:ext cx="1295400" cy="258763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2.5</a:t>
            </a:r>
          </a:p>
        </p:txBody>
      </p:sp>
      <p:sp>
        <p:nvSpPr>
          <p:cNvPr id="66" name="Shape 100"/>
          <p:cNvSpPr/>
          <p:nvPr/>
        </p:nvSpPr>
        <p:spPr>
          <a:xfrm>
            <a:off x="7716838" y="836613"/>
            <a:ext cx="1319212" cy="736600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>
            <a:lvl1pPr defTabSz="48895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889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8895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8895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8895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88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88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88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88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s-AR" altLang="es-ES" sz="900" b="1">
              <a:solidFill>
                <a:srgbClr val="000000"/>
              </a:solidFill>
            </a:endParaRP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AR" altLang="es-ES" sz="900" b="1">
                <a:solidFill>
                  <a:srgbClr val="000000"/>
                </a:solidFill>
              </a:rPr>
              <a:t>Equilibrar la composición del presupuesto para financiar la política institucional </a:t>
            </a:r>
            <a:endParaRPr lang="es-ES" altLang="es-ES" sz="900" b="1">
              <a:solidFill>
                <a:srgbClr val="000000"/>
              </a:solidFill>
            </a:endParaRPr>
          </a:p>
        </p:txBody>
      </p:sp>
      <p:sp>
        <p:nvSpPr>
          <p:cNvPr id="4140" name="Shape 102"/>
          <p:cNvSpPr txBox="1">
            <a:spLocks noChangeArrowheads="1"/>
          </p:cNvSpPr>
          <p:nvPr/>
        </p:nvSpPr>
        <p:spPr bwMode="auto">
          <a:xfrm>
            <a:off x="7716838" y="606425"/>
            <a:ext cx="1319212" cy="258763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2.6</a:t>
            </a:r>
          </a:p>
        </p:txBody>
      </p:sp>
      <p:sp>
        <p:nvSpPr>
          <p:cNvPr id="4141" name="Shape 133"/>
          <p:cNvSpPr>
            <a:spLocks noChangeArrowheads="1"/>
          </p:cNvSpPr>
          <p:nvPr/>
        </p:nvSpPr>
        <p:spPr bwMode="auto">
          <a:xfrm>
            <a:off x="7740650" y="2692400"/>
            <a:ext cx="1295400" cy="65087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Obtener un presupuesto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acorde a las exigencias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 cumplimiento de las normativas vigentes</a:t>
            </a:r>
          </a:p>
        </p:txBody>
      </p:sp>
      <p:sp>
        <p:nvSpPr>
          <p:cNvPr id="4142" name="Shape 134"/>
          <p:cNvSpPr>
            <a:spLocks noChangeArrowheads="1"/>
          </p:cNvSpPr>
          <p:nvPr/>
        </p:nvSpPr>
        <p:spPr bwMode="auto">
          <a:xfrm>
            <a:off x="7740650" y="2565400"/>
            <a:ext cx="1295400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srgbClr val="000000"/>
                </a:solidFill>
                <a:latin typeface="Arial Narrow" pitchFamily="34" charset="0"/>
                <a:sym typeface="Arial Narrow" pitchFamily="34" charset="0"/>
              </a:rPr>
              <a:t>2.6.2</a:t>
            </a:r>
          </a:p>
        </p:txBody>
      </p:sp>
      <p:sp>
        <p:nvSpPr>
          <p:cNvPr id="4143" name="Shape 133"/>
          <p:cNvSpPr>
            <a:spLocks noChangeArrowheads="1"/>
          </p:cNvSpPr>
          <p:nvPr/>
        </p:nvSpPr>
        <p:spPr bwMode="auto">
          <a:xfrm>
            <a:off x="6373813" y="1844675"/>
            <a:ext cx="1292225" cy="64770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Ampliar mecanismos para el acceso a la información pública del organismo</a:t>
            </a:r>
          </a:p>
        </p:txBody>
      </p:sp>
      <p:sp>
        <p:nvSpPr>
          <p:cNvPr id="4144" name="Shape 134"/>
          <p:cNvSpPr>
            <a:spLocks noChangeArrowheads="1"/>
          </p:cNvSpPr>
          <p:nvPr/>
        </p:nvSpPr>
        <p:spPr bwMode="auto">
          <a:xfrm>
            <a:off x="6372225" y="1700213"/>
            <a:ext cx="1295400" cy="1666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2.5.1</a:t>
            </a:r>
          </a:p>
        </p:txBody>
      </p:sp>
      <p:sp>
        <p:nvSpPr>
          <p:cNvPr id="4145" name="Shape 133"/>
          <p:cNvSpPr>
            <a:spLocks noChangeArrowheads="1"/>
          </p:cNvSpPr>
          <p:nvPr/>
        </p:nvSpPr>
        <p:spPr bwMode="auto">
          <a:xfrm>
            <a:off x="7740650" y="3573463"/>
            <a:ext cx="1295400" cy="719137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Obtener un presupuesto acorde al sostenimiento y mejora de la infraestructura física</a:t>
            </a:r>
          </a:p>
        </p:txBody>
      </p:sp>
      <p:sp>
        <p:nvSpPr>
          <p:cNvPr id="4146" name="Shape 134"/>
          <p:cNvSpPr>
            <a:spLocks noChangeArrowheads="1"/>
          </p:cNvSpPr>
          <p:nvPr/>
        </p:nvSpPr>
        <p:spPr bwMode="auto">
          <a:xfrm>
            <a:off x="7740650" y="3429000"/>
            <a:ext cx="1295400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srgbClr val="000000"/>
                </a:solidFill>
                <a:latin typeface="Arial Narrow" pitchFamily="34" charset="0"/>
                <a:sym typeface="Arial Narrow" pitchFamily="34" charset="0"/>
              </a:rPr>
              <a:t>2.6.3</a:t>
            </a:r>
          </a:p>
        </p:txBody>
      </p:sp>
      <p:sp>
        <p:nvSpPr>
          <p:cNvPr id="4147" name="Shape 104"/>
          <p:cNvSpPr>
            <a:spLocks noChangeArrowheads="1"/>
          </p:cNvSpPr>
          <p:nvPr/>
        </p:nvSpPr>
        <p:spPr bwMode="auto">
          <a:xfrm>
            <a:off x="107950" y="1700213"/>
            <a:ext cx="155257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  <a:buFont typeface="Arial" charset="0"/>
              <a:buNone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2.1.1</a:t>
            </a:r>
          </a:p>
        </p:txBody>
      </p:sp>
      <p:sp>
        <p:nvSpPr>
          <p:cNvPr id="4148" name="Shape 106"/>
          <p:cNvSpPr>
            <a:spLocks noChangeArrowheads="1"/>
          </p:cNvSpPr>
          <p:nvPr/>
        </p:nvSpPr>
        <p:spPr bwMode="auto">
          <a:xfrm>
            <a:off x="107950" y="2565400"/>
            <a:ext cx="155257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2.1.2</a:t>
            </a:r>
          </a:p>
        </p:txBody>
      </p:sp>
      <p:sp>
        <p:nvSpPr>
          <p:cNvPr id="4149" name="Shape 108"/>
          <p:cNvSpPr>
            <a:spLocks noChangeArrowheads="1"/>
          </p:cNvSpPr>
          <p:nvPr/>
        </p:nvSpPr>
        <p:spPr bwMode="auto">
          <a:xfrm>
            <a:off x="107950" y="3429000"/>
            <a:ext cx="155257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2.1.3</a:t>
            </a:r>
          </a:p>
        </p:txBody>
      </p:sp>
      <p:sp>
        <p:nvSpPr>
          <p:cNvPr id="4150" name="Shape 110"/>
          <p:cNvSpPr>
            <a:spLocks noChangeArrowheads="1"/>
          </p:cNvSpPr>
          <p:nvPr/>
        </p:nvSpPr>
        <p:spPr bwMode="auto">
          <a:xfrm>
            <a:off x="1763713" y="1700213"/>
            <a:ext cx="1481137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2.2.1</a:t>
            </a:r>
          </a:p>
        </p:txBody>
      </p:sp>
      <p:sp>
        <p:nvSpPr>
          <p:cNvPr id="4151" name="Shape 114"/>
          <p:cNvSpPr>
            <a:spLocks noChangeArrowheads="1"/>
          </p:cNvSpPr>
          <p:nvPr/>
        </p:nvSpPr>
        <p:spPr bwMode="auto">
          <a:xfrm>
            <a:off x="1763713" y="2565400"/>
            <a:ext cx="1481137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2.2.2</a:t>
            </a:r>
          </a:p>
        </p:txBody>
      </p:sp>
      <p:sp>
        <p:nvSpPr>
          <p:cNvPr id="4152" name="Shape 116"/>
          <p:cNvSpPr>
            <a:spLocks noChangeArrowheads="1"/>
          </p:cNvSpPr>
          <p:nvPr/>
        </p:nvSpPr>
        <p:spPr bwMode="auto">
          <a:xfrm>
            <a:off x="1763713" y="3429000"/>
            <a:ext cx="1481137" cy="198438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2.2.3</a:t>
            </a:r>
          </a:p>
        </p:txBody>
      </p:sp>
      <p:sp>
        <p:nvSpPr>
          <p:cNvPr id="4153" name="Shape 126"/>
          <p:cNvSpPr>
            <a:spLocks noChangeArrowheads="1"/>
          </p:cNvSpPr>
          <p:nvPr/>
        </p:nvSpPr>
        <p:spPr bwMode="auto">
          <a:xfrm>
            <a:off x="3370263" y="5199063"/>
            <a:ext cx="1439862" cy="176212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2.3.5</a:t>
            </a:r>
          </a:p>
        </p:txBody>
      </p:sp>
      <p:sp>
        <p:nvSpPr>
          <p:cNvPr id="4154" name="Shape 116"/>
          <p:cNvSpPr>
            <a:spLocks noChangeArrowheads="1"/>
          </p:cNvSpPr>
          <p:nvPr/>
        </p:nvSpPr>
        <p:spPr bwMode="auto">
          <a:xfrm>
            <a:off x="1763713" y="4365625"/>
            <a:ext cx="1481137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2.2.4</a:t>
            </a:r>
          </a:p>
        </p:txBody>
      </p:sp>
      <p:sp>
        <p:nvSpPr>
          <p:cNvPr id="4155" name="Shape 116"/>
          <p:cNvSpPr>
            <a:spLocks noChangeArrowheads="1"/>
          </p:cNvSpPr>
          <p:nvPr/>
        </p:nvSpPr>
        <p:spPr bwMode="auto">
          <a:xfrm>
            <a:off x="1774825" y="5197475"/>
            <a:ext cx="1479550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2.2.5</a:t>
            </a:r>
          </a:p>
        </p:txBody>
      </p:sp>
      <p:sp>
        <p:nvSpPr>
          <p:cNvPr id="4156" name="Shape 111"/>
          <p:cNvSpPr>
            <a:spLocks noChangeArrowheads="1"/>
          </p:cNvSpPr>
          <p:nvPr/>
        </p:nvSpPr>
        <p:spPr bwMode="auto">
          <a:xfrm>
            <a:off x="7740650" y="1844675"/>
            <a:ext cx="1295400" cy="6445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Fortalecer el rol del presupuesto como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herramienta de gestión</a:t>
            </a:r>
          </a:p>
        </p:txBody>
      </p:sp>
      <p:sp>
        <p:nvSpPr>
          <p:cNvPr id="4157" name="Shape 112"/>
          <p:cNvSpPr>
            <a:spLocks noChangeArrowheads="1"/>
          </p:cNvSpPr>
          <p:nvPr/>
        </p:nvSpPr>
        <p:spPr bwMode="auto">
          <a:xfrm>
            <a:off x="7740650" y="1700213"/>
            <a:ext cx="1295400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2.6.1</a:t>
            </a:r>
          </a:p>
        </p:txBody>
      </p:sp>
      <p:sp>
        <p:nvSpPr>
          <p:cNvPr id="4158" name="Shape 115"/>
          <p:cNvSpPr>
            <a:spLocks noChangeArrowheads="1"/>
          </p:cNvSpPr>
          <p:nvPr/>
        </p:nvSpPr>
        <p:spPr bwMode="auto">
          <a:xfrm>
            <a:off x="1763713" y="3605213"/>
            <a:ext cx="1481137" cy="687387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Implementar un sistema de gestión de calidad en los procesos administrativos</a:t>
            </a:r>
          </a:p>
        </p:txBody>
      </p:sp>
      <p:sp>
        <p:nvSpPr>
          <p:cNvPr id="4159" name="Shape 115"/>
          <p:cNvSpPr>
            <a:spLocks noChangeArrowheads="1"/>
          </p:cNvSpPr>
          <p:nvPr/>
        </p:nvSpPr>
        <p:spPr bwMode="auto">
          <a:xfrm>
            <a:off x="1774825" y="5376863"/>
            <a:ext cx="1479550" cy="541337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_tradnl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Implementar indicadores en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_tradnl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tableros de control alineados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_tradnl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al plan estratégico</a:t>
            </a:r>
          </a:p>
        </p:txBody>
      </p:sp>
      <p:sp>
        <p:nvSpPr>
          <p:cNvPr id="4160" name="Shape 133"/>
          <p:cNvSpPr>
            <a:spLocks noChangeArrowheads="1"/>
          </p:cNvSpPr>
          <p:nvPr/>
        </p:nvSpPr>
        <p:spPr bwMode="auto">
          <a:xfrm>
            <a:off x="4873625" y="2743200"/>
            <a:ext cx="1417638" cy="60007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Desarrollar e integrar sistemas en una plataforma orientada a la experiencia del usuario</a:t>
            </a: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4161" name="Shape 137"/>
          <p:cNvSpPr>
            <a:spLocks noChangeArrowheads="1"/>
          </p:cNvSpPr>
          <p:nvPr/>
        </p:nvSpPr>
        <p:spPr bwMode="auto">
          <a:xfrm>
            <a:off x="4865688" y="4549775"/>
            <a:ext cx="1417637" cy="57626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Analizar, articular y optimizar la infraestructura tecnológica y de sistemas de la red institucional</a:t>
            </a: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4162" name="Shape 138"/>
          <p:cNvSpPr>
            <a:spLocks noChangeArrowheads="1"/>
          </p:cNvSpPr>
          <p:nvPr/>
        </p:nvSpPr>
        <p:spPr bwMode="auto">
          <a:xfrm>
            <a:off x="4875213" y="5197475"/>
            <a:ext cx="1419225" cy="1778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2.4.5</a:t>
            </a:r>
          </a:p>
        </p:txBody>
      </p:sp>
      <p:sp>
        <p:nvSpPr>
          <p:cNvPr id="4163" name="Shape 137"/>
          <p:cNvSpPr>
            <a:spLocks noChangeArrowheads="1"/>
          </p:cNvSpPr>
          <p:nvPr/>
        </p:nvSpPr>
        <p:spPr bwMode="auto">
          <a:xfrm>
            <a:off x="4875213" y="5375275"/>
            <a:ext cx="1417637" cy="5429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" altLang="es-AR" sz="900">
                <a:solidFill>
                  <a:prstClr val="black"/>
                </a:solidFill>
                <a:latin typeface="Arial Narrow" pitchFamily="34" charset="0"/>
              </a:rPr>
              <a:t>Gestionar la información Institucional para la generación de datos que aporten a la toma de decisiones</a:t>
            </a:r>
            <a:endParaRPr lang="es-AR" altLang="es-ES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73" name="72 CuadroTexto"/>
          <p:cNvSpPr txBox="1"/>
          <p:nvPr/>
        </p:nvSpPr>
        <p:spPr>
          <a:xfrm>
            <a:off x="7006803" y="6115943"/>
            <a:ext cx="2245717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1100" b="1" dirty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DOCUMENTO PRELIMINAR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1100" b="1" dirty="0" smtClean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JUNIO </a:t>
            </a:r>
            <a:r>
              <a:rPr lang="es-ES_tradnl" sz="1100" b="1" dirty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2017</a:t>
            </a:r>
            <a:endParaRPr lang="es-AR" sz="1100" b="1" dirty="0">
              <a:ln w="6350">
                <a:solidFill>
                  <a:srgbClr val="D9D9D9"/>
                </a:solidFill>
              </a:ln>
              <a:solidFill>
                <a:srgbClr val="C00000">
                  <a:alpha val="51000"/>
                </a:srgbClr>
              </a:solidFill>
              <a:effectLst>
                <a:glow rad="25400">
                  <a:prstClr val="white">
                    <a:alpha val="45000"/>
                  </a:prstClr>
                </a:glow>
                <a:outerShdw blurRad="38100" dist="38100" dir="2700000" algn="tl">
                  <a:srgbClr val="000000">
                    <a:alpha val="21000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71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hape 89"/>
          <p:cNvSpPr>
            <a:spLocks noChangeArrowheads="1"/>
          </p:cNvSpPr>
          <p:nvPr/>
        </p:nvSpPr>
        <p:spPr bwMode="auto">
          <a:xfrm>
            <a:off x="769938" y="0"/>
            <a:ext cx="8374062" cy="523875"/>
          </a:xfrm>
          <a:prstGeom prst="rect">
            <a:avLst/>
          </a:prstGeom>
          <a:solidFill>
            <a:srgbClr val="3C7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altLang="es-ES" sz="1600" b="1">
                <a:solidFill>
                  <a:srgbClr val="FFFFFF"/>
                </a:solidFill>
                <a:latin typeface="Calibri" pitchFamily="34" charset="0"/>
              </a:rPr>
              <a:t>VINCULACION Y TRANSFERENCIA</a:t>
            </a:r>
          </a:p>
        </p:txBody>
      </p:sp>
      <p:sp>
        <p:nvSpPr>
          <p:cNvPr id="5123" name="Shape 90"/>
          <p:cNvSpPr>
            <a:spLocks noChangeArrowheads="1"/>
          </p:cNvSpPr>
          <p:nvPr/>
        </p:nvSpPr>
        <p:spPr bwMode="auto">
          <a:xfrm>
            <a:off x="0" y="0"/>
            <a:ext cx="769938" cy="523875"/>
          </a:xfrm>
          <a:prstGeom prst="rect">
            <a:avLst/>
          </a:prstGeom>
          <a:solidFill>
            <a:srgbClr val="1C458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_tradnl" altLang="es-ES" sz="1600" b="1">
                <a:solidFill>
                  <a:srgbClr val="FFFFFF"/>
                </a:solidFill>
                <a:latin typeface="Calibri" pitchFamily="34" charset="0"/>
              </a:rPr>
              <a:t>3</a:t>
            </a:r>
            <a:endParaRPr lang="es-AR" altLang="es-ES" sz="16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91" name="Shape 91"/>
          <p:cNvSpPr/>
          <p:nvPr/>
        </p:nvSpPr>
        <p:spPr>
          <a:xfrm>
            <a:off x="225425" y="749300"/>
            <a:ext cx="2401888" cy="735013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 dirty="0">
              <a:solidFill>
                <a:prstClr val="black"/>
              </a:solidFill>
            </a:endParaRPr>
          </a:p>
        </p:txBody>
      </p:sp>
      <p:sp>
        <p:nvSpPr>
          <p:cNvPr id="5125" name="Shape 92"/>
          <p:cNvSpPr>
            <a:spLocks noChangeArrowheads="1"/>
          </p:cNvSpPr>
          <p:nvPr/>
        </p:nvSpPr>
        <p:spPr bwMode="auto">
          <a:xfrm>
            <a:off x="269875" y="858838"/>
            <a:ext cx="1909763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n-US" altLang="es-ES" sz="9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126" name="Shape 93"/>
          <p:cNvSpPr txBox="1">
            <a:spLocks noChangeArrowheads="1"/>
          </p:cNvSpPr>
          <p:nvPr/>
        </p:nvSpPr>
        <p:spPr bwMode="auto">
          <a:xfrm>
            <a:off x="214313" y="620713"/>
            <a:ext cx="2413000" cy="242887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3.1</a:t>
            </a:r>
          </a:p>
        </p:txBody>
      </p:sp>
      <p:sp>
        <p:nvSpPr>
          <p:cNvPr id="94" name="Shape 94"/>
          <p:cNvSpPr/>
          <p:nvPr/>
        </p:nvSpPr>
        <p:spPr>
          <a:xfrm>
            <a:off x="3392488" y="673100"/>
            <a:ext cx="2401887" cy="806450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 dirty="0">
              <a:solidFill>
                <a:prstClr val="black"/>
              </a:solidFill>
            </a:endParaRPr>
          </a:p>
        </p:txBody>
      </p:sp>
      <p:sp>
        <p:nvSpPr>
          <p:cNvPr id="5128" name="Shape 95"/>
          <p:cNvSpPr>
            <a:spLocks noChangeArrowheads="1"/>
          </p:cNvSpPr>
          <p:nvPr/>
        </p:nvSpPr>
        <p:spPr bwMode="auto">
          <a:xfrm>
            <a:off x="2590800" y="858838"/>
            <a:ext cx="1909763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n-US" altLang="es-ES" sz="9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129" name="Shape 96"/>
          <p:cNvSpPr txBox="1">
            <a:spLocks noChangeArrowheads="1"/>
          </p:cNvSpPr>
          <p:nvPr/>
        </p:nvSpPr>
        <p:spPr bwMode="auto">
          <a:xfrm>
            <a:off x="3392488" y="620713"/>
            <a:ext cx="2401887" cy="242887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3.2</a:t>
            </a:r>
          </a:p>
        </p:txBody>
      </p:sp>
      <p:sp>
        <p:nvSpPr>
          <p:cNvPr id="5130" name="Shape 98"/>
          <p:cNvSpPr>
            <a:spLocks noChangeArrowheads="1"/>
          </p:cNvSpPr>
          <p:nvPr/>
        </p:nvSpPr>
        <p:spPr bwMode="auto">
          <a:xfrm>
            <a:off x="4940300" y="981075"/>
            <a:ext cx="1909763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defTabSz="4889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altLang="es-ES" sz="9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31" name="Shape 101"/>
          <p:cNvSpPr>
            <a:spLocks noChangeArrowheads="1"/>
          </p:cNvSpPr>
          <p:nvPr/>
        </p:nvSpPr>
        <p:spPr bwMode="auto">
          <a:xfrm>
            <a:off x="6964363" y="858838"/>
            <a:ext cx="1909762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defTabSz="4889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s-ES" sz="9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132" name="Shape 105"/>
          <p:cNvSpPr>
            <a:spLocks noChangeArrowheads="1"/>
          </p:cNvSpPr>
          <p:nvPr/>
        </p:nvSpPr>
        <p:spPr bwMode="auto">
          <a:xfrm>
            <a:off x="214313" y="1774825"/>
            <a:ext cx="2413000" cy="67945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Estimular la protección y transferencia del conocimiento desarrollado por CONICET a través de mecanismos de Propiedad Intelectual</a:t>
            </a:r>
          </a:p>
        </p:txBody>
      </p:sp>
      <p:sp>
        <p:nvSpPr>
          <p:cNvPr id="5133" name="Shape 106"/>
          <p:cNvSpPr>
            <a:spLocks noChangeArrowheads="1"/>
          </p:cNvSpPr>
          <p:nvPr/>
        </p:nvSpPr>
        <p:spPr bwMode="auto">
          <a:xfrm>
            <a:off x="214313" y="1628775"/>
            <a:ext cx="2413000" cy="15875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3.1.1 – Proteger para transferir</a:t>
            </a:r>
          </a:p>
        </p:txBody>
      </p:sp>
      <p:sp>
        <p:nvSpPr>
          <p:cNvPr id="109" name="Shape 109"/>
          <p:cNvSpPr/>
          <p:nvPr/>
        </p:nvSpPr>
        <p:spPr>
          <a:xfrm>
            <a:off x="3392488" y="1768475"/>
            <a:ext cx="2401887" cy="503238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marL="266700" indent="-266700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 panose="020B0606020202030204" pitchFamily="34" charset="0"/>
              <a:ea typeface="Arial Narrow"/>
              <a:cs typeface="Arial Narrow"/>
              <a:sym typeface="Arial Narrow"/>
            </a:endParaRPr>
          </a:p>
          <a:p>
            <a:pPr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 panose="020B0606020202030204" pitchFamily="34" charset="0"/>
              <a:ea typeface="Arial Narrow"/>
              <a:cs typeface="Arial Narrow"/>
              <a:sym typeface="Arial Narrow"/>
            </a:endParaRP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 panose="020B0606020202030204" pitchFamily="34" charset="0"/>
                <a:ea typeface="Arial Narrow"/>
                <a:cs typeface="Arial Narrow"/>
                <a:sym typeface="Arial Narrow"/>
              </a:rPr>
              <a:t>Generar nuevos mecanismos de colaboración con actores socio-productivos (sector público, privado y sociedad civil)</a:t>
            </a:r>
          </a:p>
          <a:p>
            <a:pPr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 panose="020B0606020202030204" pitchFamily="34" charset="0"/>
              <a:ea typeface="Arial Narrow"/>
              <a:cs typeface="Arial Narrow"/>
              <a:sym typeface="Arial Narrow"/>
            </a:endParaRPr>
          </a:p>
          <a:p>
            <a:pPr marL="266700" indent="-266700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 panose="020B0606020202030204" pitchFamily="34" charset="0"/>
              <a:ea typeface="Arial Narrow"/>
              <a:cs typeface="Arial Narrow"/>
              <a:sym typeface="Arial Narrow"/>
            </a:endParaRPr>
          </a:p>
        </p:txBody>
      </p:sp>
      <p:sp>
        <p:nvSpPr>
          <p:cNvPr id="5135" name="Shape 110"/>
          <p:cNvSpPr>
            <a:spLocks noChangeArrowheads="1"/>
          </p:cNvSpPr>
          <p:nvPr/>
        </p:nvSpPr>
        <p:spPr bwMode="auto">
          <a:xfrm>
            <a:off x="3392488" y="1608138"/>
            <a:ext cx="2401887" cy="16033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3.2.1</a:t>
            </a:r>
          </a:p>
        </p:txBody>
      </p:sp>
      <p:sp>
        <p:nvSpPr>
          <p:cNvPr id="5136" name="Shape 112"/>
          <p:cNvSpPr>
            <a:spLocks noChangeArrowheads="1"/>
          </p:cNvSpPr>
          <p:nvPr/>
        </p:nvSpPr>
        <p:spPr bwMode="auto">
          <a:xfrm>
            <a:off x="3392488" y="2344738"/>
            <a:ext cx="2401887" cy="157162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3.2.2</a:t>
            </a:r>
          </a:p>
        </p:txBody>
      </p:sp>
      <p:sp>
        <p:nvSpPr>
          <p:cNvPr id="5137" name="Shape 113"/>
          <p:cNvSpPr>
            <a:spLocks noChangeArrowheads="1"/>
          </p:cNvSpPr>
          <p:nvPr/>
        </p:nvSpPr>
        <p:spPr bwMode="auto">
          <a:xfrm>
            <a:off x="3392488" y="3352800"/>
            <a:ext cx="2401887" cy="503238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85725" indent="-857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Incentivar nuevas modalidades de innovación para la transferencia a través de EBT y asociación público-privada</a:t>
            </a:r>
          </a:p>
        </p:txBody>
      </p:sp>
      <p:sp>
        <p:nvSpPr>
          <p:cNvPr id="5138" name="Shape 114"/>
          <p:cNvSpPr>
            <a:spLocks noChangeArrowheads="1"/>
          </p:cNvSpPr>
          <p:nvPr/>
        </p:nvSpPr>
        <p:spPr bwMode="auto">
          <a:xfrm>
            <a:off x="3392488" y="3208338"/>
            <a:ext cx="2401887" cy="144462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3.2.3</a:t>
            </a:r>
          </a:p>
        </p:txBody>
      </p:sp>
      <p:sp>
        <p:nvSpPr>
          <p:cNvPr id="119" name="Shape 119"/>
          <p:cNvSpPr/>
          <p:nvPr/>
        </p:nvSpPr>
        <p:spPr>
          <a:xfrm>
            <a:off x="3392488" y="5511800"/>
            <a:ext cx="2401887" cy="579438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/>
          <a:p>
            <a:pPr marL="266700" indent="-266700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 panose="020B0606020202030204" pitchFamily="34" charset="0"/>
              <a:ea typeface="Arial Narrow"/>
              <a:cs typeface="Arial Narrow"/>
              <a:sym typeface="Arial Narrow"/>
            </a:endParaRPr>
          </a:p>
          <a:p>
            <a:pPr algn="ctr">
              <a:buSzPct val="25000"/>
              <a:defRPr/>
            </a:pPr>
            <a:r>
              <a:rPr lang="es-AR" sz="900" dirty="0">
                <a:solidFill>
                  <a:prstClr val="black"/>
                </a:solidFill>
                <a:latin typeface="Arial Narrow" panose="020B0606020202030204" pitchFamily="34" charset="0"/>
                <a:ea typeface="Arial Narrow"/>
                <a:cs typeface="Arial Narrow"/>
                <a:sym typeface="Arial Narrow"/>
              </a:rPr>
              <a:t>Generar nuevos mecanismos para facilitar la participación de RRHH CONICET y becarios en EBT; empresas y organismos públicos, así como en proyectos relacionados</a:t>
            </a:r>
          </a:p>
          <a:p>
            <a:pPr marL="266700" indent="-266700" algn="ctr">
              <a:buSzPct val="25000"/>
              <a:defRPr/>
            </a:pPr>
            <a:endParaRPr lang="es-AR" sz="900" dirty="0">
              <a:solidFill>
                <a:prstClr val="black"/>
              </a:solidFill>
              <a:latin typeface="Arial Narrow" panose="020B0606020202030204" pitchFamily="34" charset="0"/>
              <a:ea typeface="Arial Narrow"/>
              <a:cs typeface="Arial Narrow"/>
              <a:sym typeface="Arial Narrow"/>
            </a:endParaRPr>
          </a:p>
        </p:txBody>
      </p:sp>
      <p:sp>
        <p:nvSpPr>
          <p:cNvPr id="5140" name="Shape 124"/>
          <p:cNvSpPr>
            <a:spLocks noChangeArrowheads="1"/>
          </p:cNvSpPr>
          <p:nvPr/>
        </p:nvSpPr>
        <p:spPr bwMode="auto">
          <a:xfrm>
            <a:off x="3392488" y="3929063"/>
            <a:ext cx="2401887" cy="157162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3.2.4</a:t>
            </a:r>
          </a:p>
        </p:txBody>
      </p:sp>
      <p:sp>
        <p:nvSpPr>
          <p:cNvPr id="5141" name="Shape 92"/>
          <p:cNvSpPr>
            <a:spLocks noChangeArrowheads="1"/>
          </p:cNvSpPr>
          <p:nvPr/>
        </p:nvSpPr>
        <p:spPr bwMode="auto">
          <a:xfrm>
            <a:off x="214313" y="908050"/>
            <a:ext cx="24130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Calibri" pitchFamily="34" charset="0"/>
              </a:rPr>
              <a:t>Transformar conocimientos y habilidades en capacidades y tecnologías para el desarrollo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Calibri" pitchFamily="34" charset="0"/>
              </a:rPr>
              <a:t>de la sociedad</a:t>
            </a:r>
          </a:p>
        </p:txBody>
      </p:sp>
      <p:sp>
        <p:nvSpPr>
          <p:cNvPr id="5142" name="Shape 92"/>
          <p:cNvSpPr>
            <a:spLocks noChangeArrowheads="1"/>
          </p:cNvSpPr>
          <p:nvPr/>
        </p:nvSpPr>
        <p:spPr bwMode="auto">
          <a:xfrm>
            <a:off x="3392488" y="892175"/>
            <a:ext cx="2401887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Calibri" pitchFamily="34" charset="0"/>
              </a:rPr>
              <a:t>Desarrollar estrategias de vinculación innovadoras</a:t>
            </a:r>
          </a:p>
        </p:txBody>
      </p:sp>
      <p:sp>
        <p:nvSpPr>
          <p:cNvPr id="33" name="Shape 97"/>
          <p:cNvSpPr/>
          <p:nvPr/>
        </p:nvSpPr>
        <p:spPr>
          <a:xfrm>
            <a:off x="6462713" y="749300"/>
            <a:ext cx="2430462" cy="735013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5144" name="Shape 99"/>
          <p:cNvSpPr txBox="1">
            <a:spLocks noChangeArrowheads="1"/>
          </p:cNvSpPr>
          <p:nvPr/>
        </p:nvSpPr>
        <p:spPr bwMode="auto">
          <a:xfrm>
            <a:off x="6462713" y="615950"/>
            <a:ext cx="2430462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ES" sz="900" b="1">
                <a:solidFill>
                  <a:srgbClr val="FFFFFF"/>
                </a:solidFill>
                <a:latin typeface="Calibri" pitchFamily="34" charset="0"/>
              </a:rPr>
              <a:t>3.3</a:t>
            </a:r>
          </a:p>
        </p:txBody>
      </p:sp>
      <p:sp>
        <p:nvSpPr>
          <p:cNvPr id="5145" name="Shape 120"/>
          <p:cNvSpPr>
            <a:spLocks noChangeArrowheads="1"/>
          </p:cNvSpPr>
          <p:nvPr/>
        </p:nvSpPr>
        <p:spPr bwMode="auto">
          <a:xfrm>
            <a:off x="6462713" y="1608138"/>
            <a:ext cx="2430462" cy="1666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3.3.1</a:t>
            </a:r>
          </a:p>
        </p:txBody>
      </p:sp>
      <p:sp>
        <p:nvSpPr>
          <p:cNvPr id="5146" name="Shape 122"/>
          <p:cNvSpPr>
            <a:spLocks noChangeArrowheads="1"/>
          </p:cNvSpPr>
          <p:nvPr/>
        </p:nvSpPr>
        <p:spPr bwMode="auto">
          <a:xfrm>
            <a:off x="6462713" y="2636838"/>
            <a:ext cx="2430462" cy="144462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3.3.2</a:t>
            </a:r>
          </a:p>
        </p:txBody>
      </p:sp>
      <p:sp>
        <p:nvSpPr>
          <p:cNvPr id="41" name="Shape 92"/>
          <p:cNvSpPr/>
          <p:nvPr/>
        </p:nvSpPr>
        <p:spPr>
          <a:xfrm>
            <a:off x="6462713" y="968375"/>
            <a:ext cx="2411412" cy="444500"/>
          </a:xfrm>
          <a:prstGeom prst="rect">
            <a:avLst/>
          </a:prstGeom>
          <a:noFill/>
          <a:ln>
            <a:noFill/>
          </a:ln>
        </p:spPr>
        <p:txBody>
          <a:bodyPr lIns="6975" tIns="6975" rIns="6975" bIns="6975" anchor="ctr"/>
          <a:lstStyle/>
          <a:p>
            <a:pPr algn="ctr">
              <a:buSzPct val="25000"/>
              <a:defRPr/>
            </a:pPr>
            <a:r>
              <a:rPr lang="es-AR" sz="900" b="1" dirty="0">
                <a:solidFill>
                  <a:prstClr val="black"/>
                </a:solidFill>
              </a:rPr>
              <a:t>Fortalecer las áreas de Vinculación Tecnológica </a:t>
            </a:r>
          </a:p>
          <a:p>
            <a:pPr algn="ctr">
              <a:buSzPct val="25000"/>
              <a:defRPr/>
            </a:pPr>
            <a:r>
              <a:rPr lang="es-AR" sz="900" b="1" dirty="0">
                <a:solidFill>
                  <a:prstClr val="black"/>
                </a:solidFill>
              </a:rPr>
              <a:t>de CONICET</a:t>
            </a:r>
          </a:p>
          <a:p>
            <a:pPr marL="85725" indent="-85725" algn="ctr">
              <a:buSzPct val="25000"/>
              <a:defRPr/>
            </a:pPr>
            <a:endParaRPr lang="es-AR" sz="900" b="1" dirty="0">
              <a:solidFill>
                <a:prstClr val="black"/>
              </a:solidFill>
            </a:endParaRPr>
          </a:p>
        </p:txBody>
      </p:sp>
      <p:sp>
        <p:nvSpPr>
          <p:cNvPr id="5148" name="Shape 106"/>
          <p:cNvSpPr>
            <a:spLocks noChangeArrowheads="1"/>
          </p:cNvSpPr>
          <p:nvPr/>
        </p:nvSpPr>
        <p:spPr bwMode="auto">
          <a:xfrm>
            <a:off x="214313" y="2636838"/>
            <a:ext cx="2413000" cy="15875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3.1.2 - Valorizar</a:t>
            </a:r>
          </a:p>
        </p:txBody>
      </p:sp>
      <p:sp>
        <p:nvSpPr>
          <p:cNvPr id="5149" name="Shape 124"/>
          <p:cNvSpPr>
            <a:spLocks noChangeArrowheads="1"/>
          </p:cNvSpPr>
          <p:nvPr/>
        </p:nvSpPr>
        <p:spPr bwMode="auto">
          <a:xfrm>
            <a:off x="3392488" y="4648200"/>
            <a:ext cx="2403475" cy="15875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3.2.5</a:t>
            </a:r>
          </a:p>
        </p:txBody>
      </p:sp>
      <p:sp>
        <p:nvSpPr>
          <p:cNvPr id="5150" name="Shape 124"/>
          <p:cNvSpPr>
            <a:spLocks noChangeArrowheads="1"/>
          </p:cNvSpPr>
          <p:nvPr/>
        </p:nvSpPr>
        <p:spPr bwMode="auto">
          <a:xfrm>
            <a:off x="3392488" y="5368925"/>
            <a:ext cx="2401887" cy="157163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3.2.6</a:t>
            </a:r>
          </a:p>
        </p:txBody>
      </p:sp>
      <p:sp>
        <p:nvSpPr>
          <p:cNvPr id="5151" name="Shape 121"/>
          <p:cNvSpPr>
            <a:spLocks noChangeArrowheads="1"/>
          </p:cNvSpPr>
          <p:nvPr/>
        </p:nvSpPr>
        <p:spPr bwMode="auto">
          <a:xfrm>
            <a:off x="6462713" y="3716338"/>
            <a:ext cx="2432050" cy="57626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Impulsar la constitución y participación en redes nacionales e internacionales de VT</a:t>
            </a:r>
          </a:p>
        </p:txBody>
      </p:sp>
      <p:sp>
        <p:nvSpPr>
          <p:cNvPr id="5152" name="Shape 122"/>
          <p:cNvSpPr>
            <a:spLocks noChangeArrowheads="1"/>
          </p:cNvSpPr>
          <p:nvPr/>
        </p:nvSpPr>
        <p:spPr bwMode="auto">
          <a:xfrm>
            <a:off x="6462713" y="3573463"/>
            <a:ext cx="2432050" cy="142875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ES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3.3.3</a:t>
            </a:r>
          </a:p>
        </p:txBody>
      </p:sp>
      <p:sp>
        <p:nvSpPr>
          <p:cNvPr id="5153" name="Shape 105"/>
          <p:cNvSpPr>
            <a:spLocks noChangeArrowheads="1"/>
          </p:cNvSpPr>
          <p:nvPr/>
        </p:nvSpPr>
        <p:spPr bwMode="auto">
          <a:xfrm>
            <a:off x="214313" y="2795588"/>
            <a:ext cx="2413000" cy="56991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  <a:buFontTx/>
              <a:buNone/>
              <a:defRPr/>
            </a:pPr>
            <a:endParaRPr lang="es-AR" altLang="es-AR" sz="900" dirty="0">
              <a:solidFill>
                <a:prstClr val="black"/>
              </a:solidFill>
              <a:latin typeface="Arial Narrow" pitchFamily="34" charset="0"/>
              <a:cs typeface="Arial" charset="0"/>
              <a:sym typeface="Arial Narrow" pitchFamily="34" charset="0"/>
            </a:endParaRP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  <a:buFontTx/>
              <a:buNone/>
              <a:defRPr/>
            </a:pPr>
            <a:r>
              <a:rPr lang="es-AR" altLang="es-AR" sz="900" dirty="0">
                <a:solidFill>
                  <a:prstClr val="black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Valorizar social y económicamente los conocimientos y tecnologías que desarrolla el CONICET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  <a:buFontTx/>
              <a:buNone/>
              <a:defRPr/>
            </a:pPr>
            <a:endParaRPr lang="es-AR" altLang="es-AR" sz="900" dirty="0">
              <a:solidFill>
                <a:prstClr val="black"/>
              </a:solidFill>
              <a:latin typeface="Arial Narrow" pitchFamily="34" charset="0"/>
              <a:cs typeface="Arial" charset="0"/>
              <a:sym typeface="Arial Narrow" pitchFamily="34" charset="0"/>
            </a:endParaRPr>
          </a:p>
        </p:txBody>
      </p:sp>
      <p:sp>
        <p:nvSpPr>
          <p:cNvPr id="5154" name="Shape 106"/>
          <p:cNvSpPr>
            <a:spLocks noChangeArrowheads="1"/>
          </p:cNvSpPr>
          <p:nvPr/>
        </p:nvSpPr>
        <p:spPr bwMode="auto">
          <a:xfrm>
            <a:off x="179388" y="3573463"/>
            <a:ext cx="2447925" cy="15875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3.1.3 - Visibilidad</a:t>
            </a:r>
          </a:p>
        </p:txBody>
      </p:sp>
      <p:sp>
        <p:nvSpPr>
          <p:cNvPr id="5155" name="Shape 105"/>
          <p:cNvSpPr>
            <a:spLocks noChangeArrowheads="1"/>
          </p:cNvSpPr>
          <p:nvPr/>
        </p:nvSpPr>
        <p:spPr bwMode="auto">
          <a:xfrm>
            <a:off x="179388" y="3716338"/>
            <a:ext cx="2447925" cy="64611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Implementar una estrategia de visibilidad de los capacidades y tecnologías que desarrolla el CONICET hacia el conjunto de la sociedad</a:t>
            </a:r>
          </a:p>
        </p:txBody>
      </p:sp>
      <p:sp>
        <p:nvSpPr>
          <p:cNvPr id="71" name="Shape 111"/>
          <p:cNvSpPr/>
          <p:nvPr/>
        </p:nvSpPr>
        <p:spPr>
          <a:xfrm>
            <a:off x="3392488" y="2487613"/>
            <a:ext cx="2401887" cy="601662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350" tIns="6350" rIns="6350" bIns="6350" anchor="ctr"/>
          <a:lstStyle>
            <a:lvl1pPr marL="266700" indent="-266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>
              <a:buSzPct val="25000"/>
              <a:defRPr/>
            </a:pPr>
            <a:endParaRPr lang="es-AR" altLang="es-AR" sz="900" dirty="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  <a:p>
            <a:pPr marL="0" indent="0" algn="ctr">
              <a:buSzPct val="25000"/>
              <a:defRPr/>
            </a:pPr>
            <a:r>
              <a:rPr lang="es-AR" altLang="es-AR" sz="900" dirty="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Colaborar con otros organismos del sector público, el sector privado y la sociedad civil para mejorar el diseño de instrumentos y favorecer la inversión en I&amp;D</a:t>
            </a:r>
          </a:p>
          <a:p>
            <a:pPr algn="ctr">
              <a:buSzPct val="25000"/>
              <a:defRPr/>
            </a:pPr>
            <a:endParaRPr lang="es-AR" altLang="es-AR" sz="900" dirty="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5157" name="Shape 123"/>
          <p:cNvSpPr>
            <a:spLocks noChangeArrowheads="1"/>
          </p:cNvSpPr>
          <p:nvPr/>
        </p:nvSpPr>
        <p:spPr bwMode="auto">
          <a:xfrm>
            <a:off x="3392488" y="4071938"/>
            <a:ext cx="2401887" cy="5048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Desarrollar capacidades para la identificación de necesidades y oportunidades de innovación en el sector socio productivo, ampliando la visibilidad del CONICET</a:t>
            </a:r>
          </a:p>
        </p:txBody>
      </p:sp>
      <p:sp>
        <p:nvSpPr>
          <p:cNvPr id="5158" name="Shape 121"/>
          <p:cNvSpPr>
            <a:spLocks noChangeArrowheads="1"/>
          </p:cNvSpPr>
          <p:nvPr/>
        </p:nvSpPr>
        <p:spPr bwMode="auto">
          <a:xfrm>
            <a:off x="3392488" y="4792663"/>
            <a:ext cx="2401887" cy="496887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Capacitar a becarios e investigadores sobre mecanismos de vinculación y transferencia de tecnologías</a:t>
            </a:r>
          </a:p>
        </p:txBody>
      </p:sp>
      <p:sp>
        <p:nvSpPr>
          <p:cNvPr id="5159" name="Shape 119"/>
          <p:cNvSpPr>
            <a:spLocks noChangeArrowheads="1"/>
          </p:cNvSpPr>
          <p:nvPr/>
        </p:nvSpPr>
        <p:spPr bwMode="auto">
          <a:xfrm>
            <a:off x="6462713" y="1773238"/>
            <a:ext cx="2430462" cy="681037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AR" sz="900">
              <a:solidFill>
                <a:prstClr val="black"/>
              </a:solidFill>
              <a:latin typeface="Arial Narrow" pitchFamily="34" charset="0"/>
              <a:cs typeface="Arial" charset="0"/>
              <a:sym typeface="Arial Narrow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Implementar una nueva política marco sustentable  respecto de la articulación con socios en UE en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materia de vinculación tecnológica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AR" sz="900">
              <a:solidFill>
                <a:prstClr val="black"/>
              </a:solidFill>
              <a:latin typeface="Arial Narrow" pitchFamily="34" charset="0"/>
              <a:cs typeface="Arial" charset="0"/>
              <a:sym typeface="Arial Narrow" pitchFamily="34" charset="0"/>
            </a:endParaRPr>
          </a:p>
        </p:txBody>
      </p:sp>
      <p:sp>
        <p:nvSpPr>
          <p:cNvPr id="5160" name="Shape 121"/>
          <p:cNvSpPr>
            <a:spLocks noChangeArrowheads="1"/>
          </p:cNvSpPr>
          <p:nvPr/>
        </p:nvSpPr>
        <p:spPr bwMode="auto">
          <a:xfrm>
            <a:off x="6462713" y="2781300"/>
            <a:ext cx="2430462" cy="56991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Promover la centralización de políticas e instrumentos de vinculación tecnológica y una operación desconcentrada, consolidando la Red de OVT en CCT y UE</a:t>
            </a:r>
          </a:p>
        </p:txBody>
      </p:sp>
      <p:sp>
        <p:nvSpPr>
          <p:cNvPr id="5161" name="Shape 124"/>
          <p:cNvSpPr>
            <a:spLocks noChangeArrowheads="1"/>
          </p:cNvSpPr>
          <p:nvPr/>
        </p:nvSpPr>
        <p:spPr bwMode="auto">
          <a:xfrm>
            <a:off x="3392488" y="6161088"/>
            <a:ext cx="2401887" cy="157162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3.2.7</a:t>
            </a:r>
          </a:p>
        </p:txBody>
      </p:sp>
      <p:sp>
        <p:nvSpPr>
          <p:cNvPr id="5162" name="Shape 123"/>
          <p:cNvSpPr>
            <a:spLocks noChangeArrowheads="1"/>
          </p:cNvSpPr>
          <p:nvPr/>
        </p:nvSpPr>
        <p:spPr bwMode="auto">
          <a:xfrm>
            <a:off x="3392488" y="6319838"/>
            <a:ext cx="2401887" cy="43021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srgbClr val="000000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Reconocer adecuadamente la actividad de vinculación socio-productiva en el desarrollo de las carreras</a:t>
            </a:r>
          </a:p>
        </p:txBody>
      </p:sp>
      <p:sp>
        <p:nvSpPr>
          <p:cNvPr id="5163" name="Shape 121"/>
          <p:cNvSpPr>
            <a:spLocks noChangeArrowheads="1"/>
          </p:cNvSpPr>
          <p:nvPr/>
        </p:nvSpPr>
        <p:spPr bwMode="auto">
          <a:xfrm>
            <a:off x="6462713" y="4654550"/>
            <a:ext cx="2430462" cy="57467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Capacitar a los RRHH de Vinculación Tecnológica</a:t>
            </a:r>
          </a:p>
        </p:txBody>
      </p:sp>
      <p:sp>
        <p:nvSpPr>
          <p:cNvPr id="5164" name="Shape 122"/>
          <p:cNvSpPr>
            <a:spLocks noChangeArrowheads="1"/>
          </p:cNvSpPr>
          <p:nvPr/>
        </p:nvSpPr>
        <p:spPr bwMode="auto">
          <a:xfrm>
            <a:off x="6462713" y="4511675"/>
            <a:ext cx="2432050" cy="144463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cs typeface="Arial" charset="0"/>
                <a:sym typeface="Arial Narrow" pitchFamily="34" charset="0"/>
              </a:rPr>
              <a:t>3.3.4</a:t>
            </a:r>
          </a:p>
        </p:txBody>
      </p:sp>
      <p:sp>
        <p:nvSpPr>
          <p:cNvPr id="50" name="49 CuadroTexto"/>
          <p:cNvSpPr txBox="1"/>
          <p:nvPr/>
        </p:nvSpPr>
        <p:spPr>
          <a:xfrm>
            <a:off x="7020272" y="6115943"/>
            <a:ext cx="2245717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1100" b="1" dirty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DOCUMENTO PRELIMINAR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1100" b="1" dirty="0" smtClean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JUNIO </a:t>
            </a:r>
            <a:r>
              <a:rPr lang="es-ES_tradnl" sz="1100" b="1" dirty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2017</a:t>
            </a:r>
            <a:endParaRPr lang="es-AR" sz="1100" b="1" dirty="0">
              <a:ln w="6350">
                <a:solidFill>
                  <a:srgbClr val="D9D9D9"/>
                </a:solidFill>
              </a:ln>
              <a:solidFill>
                <a:srgbClr val="C00000">
                  <a:alpha val="51000"/>
                </a:srgbClr>
              </a:solidFill>
              <a:effectLst>
                <a:glow rad="25400">
                  <a:prstClr val="white">
                    <a:alpha val="45000"/>
                  </a:prstClr>
                </a:glow>
                <a:outerShdw blurRad="38100" dist="38100" dir="2700000" algn="tl">
                  <a:srgbClr val="000000">
                    <a:alpha val="21000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49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89"/>
          <p:cNvSpPr>
            <a:spLocks noChangeArrowheads="1"/>
          </p:cNvSpPr>
          <p:nvPr/>
        </p:nvSpPr>
        <p:spPr bwMode="auto">
          <a:xfrm>
            <a:off x="769938" y="0"/>
            <a:ext cx="8374062" cy="523875"/>
          </a:xfrm>
          <a:prstGeom prst="rect">
            <a:avLst/>
          </a:prstGeom>
          <a:solidFill>
            <a:srgbClr val="3C7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altLang="es-AR" sz="1600" b="1">
                <a:solidFill>
                  <a:srgbClr val="FFFFFF"/>
                </a:solidFill>
                <a:latin typeface="Calibri" pitchFamily="34" charset="0"/>
              </a:rPr>
              <a:t>ARTICULACION CON OTROS ACTORES PUBLICOS Y PRIVADOS</a:t>
            </a:r>
          </a:p>
        </p:txBody>
      </p:sp>
      <p:sp>
        <p:nvSpPr>
          <p:cNvPr id="6147" name="Shape 90"/>
          <p:cNvSpPr>
            <a:spLocks noChangeArrowheads="1"/>
          </p:cNvSpPr>
          <p:nvPr/>
        </p:nvSpPr>
        <p:spPr bwMode="auto">
          <a:xfrm>
            <a:off x="0" y="0"/>
            <a:ext cx="769938" cy="523875"/>
          </a:xfrm>
          <a:prstGeom prst="rect">
            <a:avLst/>
          </a:prstGeom>
          <a:solidFill>
            <a:srgbClr val="1C458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" tIns="10150" rIns="10150" bIns="101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_tradnl" altLang="es-AR" sz="1600" b="1">
                <a:solidFill>
                  <a:srgbClr val="FFFFFF"/>
                </a:solidFill>
                <a:latin typeface="Calibri" pitchFamily="34" charset="0"/>
              </a:rPr>
              <a:t>4</a:t>
            </a:r>
            <a:endParaRPr lang="es-AR" altLang="es-AR" sz="16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148" name="Shape 92"/>
          <p:cNvSpPr>
            <a:spLocks noChangeArrowheads="1"/>
          </p:cNvSpPr>
          <p:nvPr/>
        </p:nvSpPr>
        <p:spPr bwMode="auto">
          <a:xfrm>
            <a:off x="269875" y="858838"/>
            <a:ext cx="1752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n-US" altLang="es-ES" sz="900" b="1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94" name="Shape 94"/>
          <p:cNvSpPr/>
          <p:nvPr/>
        </p:nvSpPr>
        <p:spPr>
          <a:xfrm>
            <a:off x="4697413" y="857250"/>
            <a:ext cx="2036762" cy="842963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6150" name="Shape 95"/>
          <p:cNvSpPr>
            <a:spLocks noChangeArrowheads="1"/>
          </p:cNvSpPr>
          <p:nvPr/>
        </p:nvSpPr>
        <p:spPr bwMode="auto">
          <a:xfrm>
            <a:off x="2508250" y="858838"/>
            <a:ext cx="1909763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n-US" altLang="es-ES" sz="900" b="1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151" name="Shape 98"/>
          <p:cNvSpPr>
            <a:spLocks noChangeArrowheads="1"/>
          </p:cNvSpPr>
          <p:nvPr/>
        </p:nvSpPr>
        <p:spPr bwMode="auto">
          <a:xfrm>
            <a:off x="4737100" y="981075"/>
            <a:ext cx="1908175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defTabSz="4889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altLang="es-ES" sz="900" b="1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152" name="Shape 101"/>
          <p:cNvSpPr>
            <a:spLocks noChangeArrowheads="1"/>
          </p:cNvSpPr>
          <p:nvPr/>
        </p:nvSpPr>
        <p:spPr bwMode="auto">
          <a:xfrm>
            <a:off x="7019925" y="836613"/>
            <a:ext cx="1909763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defTabSz="4889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889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88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s-ES" sz="900" b="1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153" name="Shape 106"/>
          <p:cNvSpPr>
            <a:spLocks noChangeArrowheads="1"/>
          </p:cNvSpPr>
          <p:nvPr/>
        </p:nvSpPr>
        <p:spPr bwMode="auto">
          <a:xfrm>
            <a:off x="2392363" y="1916113"/>
            <a:ext cx="2025650" cy="2174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_tradnl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4.2.1</a:t>
            </a:r>
            <a:endParaRPr lang="es-AR" altLang="es-AR" sz="900" b="1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6154" name="Shape 109"/>
          <p:cNvSpPr>
            <a:spLocks noChangeArrowheads="1"/>
          </p:cNvSpPr>
          <p:nvPr/>
        </p:nvSpPr>
        <p:spPr bwMode="auto">
          <a:xfrm>
            <a:off x="4697413" y="2133600"/>
            <a:ext cx="2035175" cy="935038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Fortalecer el funcionamiento de los consejos asesores de CCT con las UUNN y gobiernos provinciales, ampliado al sector socio productivo y gobiernos locales </a:t>
            </a:r>
          </a:p>
        </p:txBody>
      </p:sp>
      <p:sp>
        <p:nvSpPr>
          <p:cNvPr id="6155" name="Shape 110"/>
          <p:cNvSpPr>
            <a:spLocks noChangeArrowheads="1"/>
          </p:cNvSpPr>
          <p:nvPr/>
        </p:nvSpPr>
        <p:spPr bwMode="auto">
          <a:xfrm>
            <a:off x="4700588" y="1916113"/>
            <a:ext cx="2035175" cy="2174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_tradnl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4.3.1</a:t>
            </a:r>
            <a:endParaRPr lang="es-AR" altLang="es-AR" sz="900" b="1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20499" name="Shape 111"/>
          <p:cNvSpPr>
            <a:spLocks noChangeArrowheads="1"/>
          </p:cNvSpPr>
          <p:nvPr/>
        </p:nvSpPr>
        <p:spPr bwMode="auto">
          <a:xfrm>
            <a:off x="4718050" y="3429000"/>
            <a:ext cx="2032000" cy="79216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SzPct val="25000"/>
              <a:defRPr/>
            </a:pPr>
            <a:r>
              <a:rPr lang="es-AR" altLang="es-AR" sz="900" dirty="0">
                <a:solidFill>
                  <a:prstClr val="black"/>
                </a:solidFill>
                <a:latin typeface="Arial Narrow" panose="020B0606020202030204" pitchFamily="34" charset="0"/>
                <a:sym typeface="Arial Narrow" pitchFamily="34" charset="0"/>
              </a:rPr>
              <a:t>Crear redes de investigación e innovación relacionadas a problemáticas socio productivas regionales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SzPct val="25000"/>
              <a:defRPr/>
            </a:pPr>
            <a:endParaRPr lang="es-AR" altLang="es-AR" sz="900" dirty="0">
              <a:solidFill>
                <a:prstClr val="black"/>
              </a:solidFill>
              <a:latin typeface="Arial Narrow" panose="020B0606020202030204" pitchFamily="34" charset="0"/>
              <a:sym typeface="Arial Narrow" pitchFamily="34" charset="0"/>
            </a:endParaRPr>
          </a:p>
        </p:txBody>
      </p:sp>
      <p:sp>
        <p:nvSpPr>
          <p:cNvPr id="6157" name="Shape 112"/>
          <p:cNvSpPr>
            <a:spLocks noChangeArrowheads="1"/>
          </p:cNvSpPr>
          <p:nvPr/>
        </p:nvSpPr>
        <p:spPr bwMode="auto">
          <a:xfrm>
            <a:off x="4716463" y="3213100"/>
            <a:ext cx="2036762" cy="2159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4.3.2</a:t>
            </a:r>
          </a:p>
        </p:txBody>
      </p:sp>
      <p:sp>
        <p:nvSpPr>
          <p:cNvPr id="6158" name="Shape 119"/>
          <p:cNvSpPr>
            <a:spLocks noChangeArrowheads="1"/>
          </p:cNvSpPr>
          <p:nvPr/>
        </p:nvSpPr>
        <p:spPr bwMode="auto">
          <a:xfrm>
            <a:off x="6911975" y="2133600"/>
            <a:ext cx="1619250" cy="64770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Desarrollar estrategias asociativas bi y/o multilaterales de cooperación en CyT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AR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6159" name="Shape 120"/>
          <p:cNvSpPr>
            <a:spLocks noChangeArrowheads="1"/>
          </p:cNvSpPr>
          <p:nvPr/>
        </p:nvSpPr>
        <p:spPr bwMode="auto">
          <a:xfrm>
            <a:off x="6911975" y="1916113"/>
            <a:ext cx="1619250" cy="2174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4.4.1</a:t>
            </a:r>
          </a:p>
        </p:txBody>
      </p:sp>
      <p:sp>
        <p:nvSpPr>
          <p:cNvPr id="6160" name="Shape 123"/>
          <p:cNvSpPr>
            <a:spLocks noChangeArrowheads="1"/>
          </p:cNvSpPr>
          <p:nvPr/>
        </p:nvSpPr>
        <p:spPr bwMode="auto">
          <a:xfrm>
            <a:off x="6858000" y="4581525"/>
            <a:ext cx="2033588" cy="9366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Fortalecer la cooperación internacional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regional en problemáticas comunes (tales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como ecosistemas transporte y comunicación, recursos compartidos, salud, herencias culturales, migraciones, entre otros)</a:t>
            </a:r>
          </a:p>
        </p:txBody>
      </p:sp>
      <p:sp>
        <p:nvSpPr>
          <p:cNvPr id="6161" name="Shape 124"/>
          <p:cNvSpPr>
            <a:spLocks noChangeArrowheads="1"/>
          </p:cNvSpPr>
          <p:nvPr/>
        </p:nvSpPr>
        <p:spPr bwMode="auto">
          <a:xfrm>
            <a:off x="6858000" y="4365625"/>
            <a:ext cx="2032000" cy="2159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4.4.3</a:t>
            </a:r>
          </a:p>
        </p:txBody>
      </p:sp>
      <p:sp>
        <p:nvSpPr>
          <p:cNvPr id="6162" name="Shape 92"/>
          <p:cNvSpPr>
            <a:spLocks noChangeArrowheads="1"/>
          </p:cNvSpPr>
          <p:nvPr/>
        </p:nvSpPr>
        <p:spPr bwMode="auto">
          <a:xfrm>
            <a:off x="4697413" y="1041400"/>
            <a:ext cx="2036762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Calibri" pitchFamily="34" charset="0"/>
              </a:rPr>
              <a:t>Articular capacidades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Calibri" pitchFamily="34" charset="0"/>
              </a:rPr>
              <a:t>científico-tecnológicas con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Calibri" pitchFamily="34" charset="0"/>
              </a:rPr>
              <a:t>las provincias  </a:t>
            </a:r>
          </a:p>
        </p:txBody>
      </p:sp>
      <p:sp>
        <p:nvSpPr>
          <p:cNvPr id="91" name="Shape 91"/>
          <p:cNvSpPr/>
          <p:nvPr/>
        </p:nvSpPr>
        <p:spPr>
          <a:xfrm>
            <a:off x="196850" y="857250"/>
            <a:ext cx="1992313" cy="844550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 dirty="0">
              <a:solidFill>
                <a:prstClr val="black"/>
              </a:solidFill>
            </a:endParaRPr>
          </a:p>
        </p:txBody>
      </p:sp>
      <p:sp>
        <p:nvSpPr>
          <p:cNvPr id="6164" name="Shape 92"/>
          <p:cNvSpPr>
            <a:spLocks noChangeArrowheads="1"/>
          </p:cNvSpPr>
          <p:nvPr/>
        </p:nvSpPr>
        <p:spPr bwMode="auto">
          <a:xfrm>
            <a:off x="196850" y="1052513"/>
            <a:ext cx="19907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Calibri" pitchFamily="34" charset="0"/>
              </a:rPr>
              <a:t>Articular capacidades y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Calibri" pitchFamily="34" charset="0"/>
              </a:rPr>
              <a:t>acciones con  ámbitos colegiados del Gobierno </a:t>
            </a:r>
          </a:p>
        </p:txBody>
      </p:sp>
      <p:sp>
        <p:nvSpPr>
          <p:cNvPr id="2" name="Shape 94"/>
          <p:cNvSpPr/>
          <p:nvPr/>
        </p:nvSpPr>
        <p:spPr>
          <a:xfrm>
            <a:off x="2392363" y="857250"/>
            <a:ext cx="2035175" cy="842963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6166" name="Shape 106"/>
          <p:cNvSpPr>
            <a:spLocks noChangeArrowheads="1"/>
          </p:cNvSpPr>
          <p:nvPr/>
        </p:nvSpPr>
        <p:spPr bwMode="auto">
          <a:xfrm>
            <a:off x="196850" y="3213100"/>
            <a:ext cx="1992313" cy="2159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4.1.2</a:t>
            </a:r>
          </a:p>
        </p:txBody>
      </p:sp>
      <p:sp>
        <p:nvSpPr>
          <p:cNvPr id="6167" name="Shape 92"/>
          <p:cNvSpPr>
            <a:spLocks noChangeArrowheads="1"/>
          </p:cNvSpPr>
          <p:nvPr/>
        </p:nvSpPr>
        <p:spPr bwMode="auto">
          <a:xfrm>
            <a:off x="2392363" y="1052513"/>
            <a:ext cx="202565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Calibri" pitchFamily="34" charset="0"/>
              </a:rPr>
              <a:t>Articular capacidades y acciones con universidades y organismos nacionales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Calibri" pitchFamily="34" charset="0"/>
              </a:rPr>
              <a:t>de CyT (socios de CONICET)  </a:t>
            </a:r>
          </a:p>
        </p:txBody>
      </p:sp>
      <p:sp>
        <p:nvSpPr>
          <p:cNvPr id="6168" name="Shape 111"/>
          <p:cNvSpPr>
            <a:spLocks noChangeArrowheads="1"/>
          </p:cNvSpPr>
          <p:nvPr/>
        </p:nvSpPr>
        <p:spPr bwMode="auto">
          <a:xfrm>
            <a:off x="4718050" y="4508500"/>
            <a:ext cx="2032000" cy="100806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Participar activamente en la conformación de los centros interjurisdiccionales impulsados por el MINCyT con las provincias </a:t>
            </a:r>
          </a:p>
        </p:txBody>
      </p:sp>
      <p:sp>
        <p:nvSpPr>
          <p:cNvPr id="6169" name="Shape 112"/>
          <p:cNvSpPr>
            <a:spLocks noChangeArrowheads="1"/>
          </p:cNvSpPr>
          <p:nvPr/>
        </p:nvSpPr>
        <p:spPr bwMode="auto">
          <a:xfrm>
            <a:off x="4716463" y="4365625"/>
            <a:ext cx="2036762" cy="2159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_tradnl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4.3.3</a:t>
            </a:r>
            <a:endParaRPr lang="es-AR" altLang="es-AR" sz="900" b="1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4" name="Shape 97"/>
          <p:cNvSpPr/>
          <p:nvPr/>
        </p:nvSpPr>
        <p:spPr>
          <a:xfrm>
            <a:off x="6856413" y="857250"/>
            <a:ext cx="2036762" cy="842963"/>
          </a:xfrm>
          <a:prstGeom prst="flowChartOffpageConnector">
            <a:avLst/>
          </a:prstGeom>
          <a:solidFill>
            <a:srgbClr val="A4C2F4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  <p:txBody>
          <a:bodyPr lIns="91425" tIns="91425" rIns="91425" bIns="91425" anchor="ctr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sp>
        <p:nvSpPr>
          <p:cNvPr id="6171" name="Shape 99"/>
          <p:cNvSpPr txBox="1">
            <a:spLocks noChangeArrowheads="1"/>
          </p:cNvSpPr>
          <p:nvPr/>
        </p:nvSpPr>
        <p:spPr bwMode="auto">
          <a:xfrm>
            <a:off x="6856413" y="708025"/>
            <a:ext cx="2035175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AR" sz="900" b="1">
                <a:solidFill>
                  <a:srgbClr val="FFFFFF"/>
                </a:solidFill>
                <a:latin typeface="Calibri" pitchFamily="34" charset="0"/>
              </a:rPr>
              <a:t>4.4</a:t>
            </a:r>
          </a:p>
        </p:txBody>
      </p:sp>
      <p:sp>
        <p:nvSpPr>
          <p:cNvPr id="6172" name="Shape 92"/>
          <p:cNvSpPr>
            <a:spLocks noChangeArrowheads="1"/>
          </p:cNvSpPr>
          <p:nvPr/>
        </p:nvSpPr>
        <p:spPr bwMode="auto">
          <a:xfrm>
            <a:off x="5219700" y="1052513"/>
            <a:ext cx="1728788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AR" sz="900" b="1">
              <a:solidFill>
                <a:prstClr val="black"/>
              </a:solidFill>
              <a:latin typeface="Calibri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AR" sz="900" b="1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173" name="Shape 92"/>
          <p:cNvSpPr>
            <a:spLocks noChangeArrowheads="1"/>
          </p:cNvSpPr>
          <p:nvPr/>
        </p:nvSpPr>
        <p:spPr bwMode="auto">
          <a:xfrm>
            <a:off x="5292725" y="1125538"/>
            <a:ext cx="1728788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75" tIns="6975" rIns="6975" bIns="6975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Calibri" pitchFamily="34" charset="0"/>
              </a:rPr>
              <a:t>    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AR" sz="900" b="1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0525" name="Shape 92"/>
          <p:cNvSpPr>
            <a:spLocks noChangeArrowheads="1"/>
          </p:cNvSpPr>
          <p:nvPr/>
        </p:nvSpPr>
        <p:spPr bwMode="auto">
          <a:xfrm>
            <a:off x="6856413" y="1052513"/>
            <a:ext cx="2035175" cy="442912"/>
          </a:xfrm>
          <a:prstGeom prst="rect">
            <a:avLst/>
          </a:prstGeom>
          <a:noFill/>
          <a:ln>
            <a:noFill/>
          </a:ln>
          <a:extLst/>
        </p:spPr>
        <p:txBody>
          <a:bodyPr lIns="6975" tIns="6975" rIns="6975" bIns="6975" anchor="ctr"/>
          <a:lstStyle>
            <a:lvl1pPr marL="266700" indent="-2667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SzPct val="25000"/>
              <a:defRPr/>
            </a:pPr>
            <a:r>
              <a:rPr lang="es-AR" altLang="es-AR" sz="900" b="1" dirty="0">
                <a:solidFill>
                  <a:prstClr val="black"/>
                </a:solidFill>
              </a:rPr>
              <a:t> Potenciar la cooperación científica y tecnológica internacional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SzPct val="25000"/>
              <a:defRPr/>
            </a:pPr>
            <a:endParaRPr lang="es-AR" altLang="es-AR" sz="900" b="1" dirty="0">
              <a:solidFill>
                <a:prstClr val="black"/>
              </a:solidFill>
            </a:endParaRPr>
          </a:p>
        </p:txBody>
      </p:sp>
      <p:sp>
        <p:nvSpPr>
          <p:cNvPr id="6175" name="Shape 99"/>
          <p:cNvSpPr txBox="1">
            <a:spLocks noChangeArrowheads="1"/>
          </p:cNvSpPr>
          <p:nvPr/>
        </p:nvSpPr>
        <p:spPr bwMode="auto">
          <a:xfrm>
            <a:off x="196850" y="692150"/>
            <a:ext cx="1990725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AR" sz="900" b="1">
                <a:solidFill>
                  <a:srgbClr val="FFFFFF"/>
                </a:solidFill>
                <a:latin typeface="Calibri" pitchFamily="34" charset="0"/>
              </a:rPr>
              <a:t>4.1</a:t>
            </a:r>
          </a:p>
        </p:txBody>
      </p:sp>
      <p:sp>
        <p:nvSpPr>
          <p:cNvPr id="6176" name="Shape 99"/>
          <p:cNvSpPr txBox="1">
            <a:spLocks noChangeArrowheads="1"/>
          </p:cNvSpPr>
          <p:nvPr/>
        </p:nvSpPr>
        <p:spPr bwMode="auto">
          <a:xfrm>
            <a:off x="2392363" y="692150"/>
            <a:ext cx="2035175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AR" sz="900" b="1">
                <a:solidFill>
                  <a:srgbClr val="FFFFFF"/>
                </a:solidFill>
                <a:latin typeface="Calibri" pitchFamily="34" charset="0"/>
              </a:rPr>
              <a:t>4.2</a:t>
            </a:r>
          </a:p>
        </p:txBody>
      </p:sp>
      <p:sp>
        <p:nvSpPr>
          <p:cNvPr id="6177" name="Shape 99"/>
          <p:cNvSpPr txBox="1">
            <a:spLocks noChangeArrowheads="1"/>
          </p:cNvSpPr>
          <p:nvPr/>
        </p:nvSpPr>
        <p:spPr bwMode="auto">
          <a:xfrm>
            <a:off x="4699000" y="692150"/>
            <a:ext cx="2033588" cy="242888"/>
          </a:xfrm>
          <a:prstGeom prst="rect">
            <a:avLst/>
          </a:prstGeom>
          <a:solidFill>
            <a:srgbClr val="3C78D8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lIns="91425" tIns="91425" rIns="91425" bIns="9142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AR" altLang="es-AR" sz="900" b="1">
                <a:solidFill>
                  <a:srgbClr val="FFFFFF"/>
                </a:solidFill>
                <a:latin typeface="Calibri" pitchFamily="34" charset="0"/>
              </a:rPr>
              <a:t>4.3</a:t>
            </a:r>
          </a:p>
        </p:txBody>
      </p:sp>
      <p:sp>
        <p:nvSpPr>
          <p:cNvPr id="6178" name="Shape 105"/>
          <p:cNvSpPr>
            <a:spLocks noChangeArrowheads="1"/>
          </p:cNvSpPr>
          <p:nvPr/>
        </p:nvSpPr>
        <p:spPr bwMode="auto">
          <a:xfrm>
            <a:off x="2395538" y="2133600"/>
            <a:ext cx="2022475" cy="90011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AR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Establecer acuerdos específicos para el cumplimiento conjunto de las metas propuestas en este Plan Estratégico, con cada  universidad </a:t>
            </a:r>
            <a:r>
              <a:rPr lang="es-AR" altLang="es-AR" sz="900">
                <a:solidFill>
                  <a:prstClr val="black"/>
                </a:solidFill>
                <a:latin typeface="Arial Narrow" pitchFamily="34" charset="0"/>
              </a:rPr>
              <a:t>y organismo nacional de CyT </a:t>
            </a:r>
            <a:endParaRPr lang="es-AR" altLang="es-AR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 </a:t>
            </a:r>
          </a:p>
        </p:txBody>
      </p:sp>
      <p:sp>
        <p:nvSpPr>
          <p:cNvPr id="6179" name="Shape 103"/>
          <p:cNvSpPr>
            <a:spLocks noChangeArrowheads="1"/>
          </p:cNvSpPr>
          <p:nvPr/>
        </p:nvSpPr>
        <p:spPr bwMode="auto">
          <a:xfrm>
            <a:off x="2379663" y="4581525"/>
            <a:ext cx="2041525" cy="936625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Establecer ámbitos de coordinación permanentes para iniciativas complementarias con organizaciones del Tercer Sector</a:t>
            </a:r>
          </a:p>
        </p:txBody>
      </p:sp>
      <p:sp>
        <p:nvSpPr>
          <p:cNvPr id="6180" name="Shape 104"/>
          <p:cNvSpPr>
            <a:spLocks noChangeArrowheads="1"/>
          </p:cNvSpPr>
          <p:nvPr/>
        </p:nvSpPr>
        <p:spPr bwMode="auto">
          <a:xfrm>
            <a:off x="2379663" y="4365625"/>
            <a:ext cx="2041525" cy="2159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  <a:buFont typeface="Arial" charset="0"/>
              <a:buNone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4.2.3</a:t>
            </a:r>
          </a:p>
        </p:txBody>
      </p:sp>
      <p:sp>
        <p:nvSpPr>
          <p:cNvPr id="56" name="Shape 103"/>
          <p:cNvSpPr>
            <a:spLocks noChangeArrowheads="1"/>
          </p:cNvSpPr>
          <p:nvPr/>
        </p:nvSpPr>
        <p:spPr bwMode="auto">
          <a:xfrm>
            <a:off x="323850" y="2133600"/>
            <a:ext cx="1584325" cy="90011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85725" indent="-85725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SzPct val="25000"/>
              <a:defRPr/>
            </a:pPr>
            <a:r>
              <a:rPr lang="es-AR" altLang="es-AR" sz="900" dirty="0">
                <a:solidFill>
                  <a:prstClr val="black"/>
                </a:solidFill>
                <a:latin typeface="Arial Narrow" panose="020B0606020202030204" pitchFamily="34" charset="0"/>
                <a:sym typeface="Arial Narrow" pitchFamily="34" charset="0"/>
              </a:rPr>
              <a:t>       Establecer ámbitos de coordinación permanentes para el seguimiento de actividades conjuntas y promoción de la investigación e innovación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SzPct val="25000"/>
              <a:defRPr/>
            </a:pPr>
            <a:endParaRPr lang="es-AR" altLang="es-AR" sz="900" dirty="0">
              <a:solidFill>
                <a:prstClr val="black"/>
              </a:solidFill>
              <a:latin typeface="Arial Narrow" panose="020B0606020202030204" pitchFamily="34" charset="0"/>
              <a:sym typeface="Arial Narrow" pitchFamily="34" charset="0"/>
            </a:endParaRPr>
          </a:p>
        </p:txBody>
      </p:sp>
      <p:sp>
        <p:nvSpPr>
          <p:cNvPr id="6182" name="Shape 103"/>
          <p:cNvSpPr>
            <a:spLocks noChangeArrowheads="1"/>
          </p:cNvSpPr>
          <p:nvPr/>
        </p:nvSpPr>
        <p:spPr bwMode="auto">
          <a:xfrm>
            <a:off x="2392363" y="3429000"/>
            <a:ext cx="2027237" cy="79216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Establecer ámbitos de coordinación permanentes para iniciativas conjuntas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con el sistema universitario </a:t>
            </a:r>
            <a:r>
              <a:rPr lang="es-AR" altLang="es-AR" sz="900">
                <a:solidFill>
                  <a:prstClr val="black"/>
                </a:solidFill>
                <a:latin typeface="Arial Narrow" pitchFamily="34" charset="0"/>
              </a:rPr>
              <a:t>y organismos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</a:rPr>
              <a:t>nacionales de CyT </a:t>
            </a:r>
            <a:endParaRPr lang="es-AR" altLang="es-AR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6183" name="Shape 104"/>
          <p:cNvSpPr>
            <a:spLocks noChangeArrowheads="1"/>
          </p:cNvSpPr>
          <p:nvPr/>
        </p:nvSpPr>
        <p:spPr bwMode="auto">
          <a:xfrm>
            <a:off x="2395538" y="3213100"/>
            <a:ext cx="2022475" cy="2159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  <a:buFont typeface="Arial" charset="0"/>
              <a:buNone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4.2.2</a:t>
            </a:r>
          </a:p>
        </p:txBody>
      </p:sp>
      <p:sp>
        <p:nvSpPr>
          <p:cNvPr id="6184" name="Shape 105"/>
          <p:cNvSpPr>
            <a:spLocks noChangeArrowheads="1"/>
          </p:cNvSpPr>
          <p:nvPr/>
        </p:nvSpPr>
        <p:spPr bwMode="auto">
          <a:xfrm>
            <a:off x="212725" y="3429000"/>
            <a:ext cx="1974850" cy="79216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Coordinar acciones individuales con los organismos nacionales de Ciencia y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Técnica reunidos en el CICYT</a:t>
            </a:r>
          </a:p>
        </p:txBody>
      </p:sp>
      <p:sp>
        <p:nvSpPr>
          <p:cNvPr id="6185" name="Shape 103"/>
          <p:cNvSpPr>
            <a:spLocks noChangeArrowheads="1"/>
          </p:cNvSpPr>
          <p:nvPr/>
        </p:nvSpPr>
        <p:spPr bwMode="auto">
          <a:xfrm>
            <a:off x="212725" y="2133600"/>
            <a:ext cx="1974850" cy="901700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Participar de ámbitos de coordinación permanentes para actividades conjuntas de  promoción y ejecución de la investigación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 innovación como el CICyT , CIN, CRUP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AR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6186" name="Shape 104"/>
          <p:cNvSpPr>
            <a:spLocks noChangeArrowheads="1"/>
          </p:cNvSpPr>
          <p:nvPr/>
        </p:nvSpPr>
        <p:spPr bwMode="auto">
          <a:xfrm>
            <a:off x="212725" y="1917700"/>
            <a:ext cx="1974850" cy="2159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  <a:buFont typeface="Arial" charset="0"/>
              <a:buNone/>
            </a:pPr>
            <a:r>
              <a:rPr lang="es-ES_tradnl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4.1.1</a:t>
            </a:r>
            <a:endParaRPr lang="es-AR" altLang="es-AR" sz="900" b="1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6187" name="Shape 119"/>
          <p:cNvSpPr>
            <a:spLocks noChangeArrowheads="1"/>
          </p:cNvSpPr>
          <p:nvPr/>
        </p:nvSpPr>
        <p:spPr bwMode="auto">
          <a:xfrm>
            <a:off x="6856413" y="2133600"/>
            <a:ext cx="2033587" cy="935038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Desarrollar estrategias asociativas bi y/o multilaterales de cooperación en CyT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endParaRPr lang="es-AR" altLang="es-AR" sz="900">
              <a:solidFill>
                <a:prstClr val="black"/>
              </a:solidFill>
              <a:latin typeface="Arial Narrow" pitchFamily="34" charset="0"/>
              <a:sym typeface="Arial Narrow" pitchFamily="34" charset="0"/>
            </a:endParaRPr>
          </a:p>
        </p:txBody>
      </p:sp>
      <p:sp>
        <p:nvSpPr>
          <p:cNvPr id="6188" name="Shape 120"/>
          <p:cNvSpPr>
            <a:spLocks noChangeArrowheads="1"/>
          </p:cNvSpPr>
          <p:nvPr/>
        </p:nvSpPr>
        <p:spPr bwMode="auto">
          <a:xfrm>
            <a:off x="6856413" y="1916113"/>
            <a:ext cx="2033587" cy="217487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4.4.1</a:t>
            </a:r>
          </a:p>
        </p:txBody>
      </p:sp>
      <p:sp>
        <p:nvSpPr>
          <p:cNvPr id="6189" name="Shape 121"/>
          <p:cNvSpPr>
            <a:spLocks noChangeArrowheads="1"/>
          </p:cNvSpPr>
          <p:nvPr/>
        </p:nvSpPr>
        <p:spPr bwMode="auto">
          <a:xfrm>
            <a:off x="6858000" y="3429000"/>
            <a:ext cx="2033588" cy="792163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Insertar al CONICET en iniciativas globales (tales como los Objetivos de Desarrollo Sustentable, Datos Científicos Abiertos,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Ciencia Abierta, estrategias de género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en la ciencia, entre otras)</a:t>
            </a:r>
          </a:p>
        </p:txBody>
      </p:sp>
      <p:sp>
        <p:nvSpPr>
          <p:cNvPr id="6190" name="Shape 122"/>
          <p:cNvSpPr>
            <a:spLocks noChangeArrowheads="1"/>
          </p:cNvSpPr>
          <p:nvPr/>
        </p:nvSpPr>
        <p:spPr bwMode="auto">
          <a:xfrm>
            <a:off x="6858000" y="3213100"/>
            <a:ext cx="2032000" cy="2159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4.4.2</a:t>
            </a:r>
          </a:p>
        </p:txBody>
      </p:sp>
      <p:sp>
        <p:nvSpPr>
          <p:cNvPr id="6191" name="Shape 106"/>
          <p:cNvSpPr>
            <a:spLocks noChangeArrowheads="1"/>
          </p:cNvSpPr>
          <p:nvPr/>
        </p:nvSpPr>
        <p:spPr bwMode="auto">
          <a:xfrm>
            <a:off x="250825" y="4365625"/>
            <a:ext cx="1992313" cy="2159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4.1.3</a:t>
            </a:r>
          </a:p>
        </p:txBody>
      </p:sp>
      <p:sp>
        <p:nvSpPr>
          <p:cNvPr id="6192" name="Shape 105"/>
          <p:cNvSpPr>
            <a:spLocks noChangeArrowheads="1"/>
          </p:cNvSpPr>
          <p:nvPr/>
        </p:nvSpPr>
        <p:spPr bwMode="auto">
          <a:xfrm>
            <a:off x="266700" y="4581525"/>
            <a:ext cx="1974850" cy="935038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AR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Participar activamente de iniciativas interinstitucionales emanadas del Gobierno central o del MINCYT en particular </a:t>
            </a:r>
          </a:p>
        </p:txBody>
      </p:sp>
      <p:sp>
        <p:nvSpPr>
          <p:cNvPr id="6193" name="Shape 111"/>
          <p:cNvSpPr>
            <a:spLocks noChangeArrowheads="1"/>
          </p:cNvSpPr>
          <p:nvPr/>
        </p:nvSpPr>
        <p:spPr bwMode="auto">
          <a:xfrm>
            <a:off x="4716463" y="5805488"/>
            <a:ext cx="2032000" cy="1008062"/>
          </a:xfrm>
          <a:prstGeom prst="rect">
            <a:avLst/>
          </a:prstGeom>
          <a:solidFill>
            <a:srgbClr val="F3F3F3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n-US" altLang="es-AR" sz="9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Coordinar acciones con el COFECYT y los Consejos Regionales de Ciencia y Tecnología (Crecyt)</a:t>
            </a:r>
            <a:r>
              <a:rPr lang="en-US" altLang="es-AR" sz="800">
                <a:solidFill>
                  <a:prstClr val="black"/>
                </a:solidFill>
                <a:sym typeface="Arial Narrow" pitchFamily="34" charset="0"/>
              </a:rPr>
              <a:t> </a:t>
            </a:r>
            <a:r>
              <a:rPr lang="es-AR" altLang="es-AR" sz="300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 </a:t>
            </a:r>
          </a:p>
        </p:txBody>
      </p:sp>
      <p:sp>
        <p:nvSpPr>
          <p:cNvPr id="6194" name="Shape 112"/>
          <p:cNvSpPr>
            <a:spLocks noChangeArrowheads="1"/>
          </p:cNvSpPr>
          <p:nvPr/>
        </p:nvSpPr>
        <p:spPr bwMode="auto">
          <a:xfrm>
            <a:off x="4716463" y="5589588"/>
            <a:ext cx="2036762" cy="215900"/>
          </a:xfrm>
          <a:prstGeom prst="rect">
            <a:avLst/>
          </a:prstGeom>
          <a:solidFill>
            <a:srgbClr val="CCCCCC"/>
          </a:solidFill>
          <a:ln w="9525">
            <a:solidFill>
              <a:srgbClr val="D9D9D9"/>
            </a:solidFill>
            <a:round/>
            <a:headEnd/>
            <a:tailEnd/>
          </a:ln>
        </p:spPr>
        <p:txBody>
          <a:bodyPr lIns="6350" tIns="6350" rIns="6350" bIns="6350" anchor="ctr"/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25000"/>
            </a:pPr>
            <a:r>
              <a:rPr lang="es-ES_tradnl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4.3.</a:t>
            </a:r>
            <a:r>
              <a:rPr lang="es-AR" altLang="es-AR" sz="900" b="1">
                <a:solidFill>
                  <a:prstClr val="black"/>
                </a:solidFill>
                <a:latin typeface="Arial Narrow" pitchFamily="34" charset="0"/>
                <a:sym typeface="Arial Narrow" pitchFamily="34" charset="0"/>
              </a:rPr>
              <a:t>4</a:t>
            </a:r>
          </a:p>
        </p:txBody>
      </p:sp>
      <p:sp>
        <p:nvSpPr>
          <p:cNvPr id="57" name="56 CuadroTexto"/>
          <p:cNvSpPr txBox="1"/>
          <p:nvPr/>
        </p:nvSpPr>
        <p:spPr>
          <a:xfrm>
            <a:off x="6948264" y="5946665"/>
            <a:ext cx="2245717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1100" b="1" dirty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DOCUMENTO PRELIMINAR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1100" b="1" dirty="0" smtClean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JUNIO </a:t>
            </a:r>
            <a:r>
              <a:rPr lang="es-ES_tradnl" sz="1100" b="1" dirty="0">
                <a:ln w="6350">
                  <a:solidFill>
                    <a:srgbClr val="D9D9D9"/>
                  </a:solidFill>
                </a:ln>
                <a:solidFill>
                  <a:srgbClr val="C00000">
                    <a:alpha val="51000"/>
                  </a:srgbClr>
                </a:solidFill>
                <a:effectLst>
                  <a:glow rad="25400">
                    <a:prstClr val="white">
                      <a:alpha val="45000"/>
                    </a:prstClr>
                  </a:glow>
                  <a:outerShdw blurRad="38100" dist="38100" dir="2700000" algn="tl">
                    <a:srgbClr val="000000">
                      <a:alpha val="21000"/>
                    </a:srgbClr>
                  </a:outerShdw>
                </a:effectLst>
                <a:latin typeface="Arial" charset="0"/>
              </a:rPr>
              <a:t>2017</a:t>
            </a:r>
            <a:endParaRPr lang="es-AR" sz="1100" b="1" dirty="0">
              <a:ln w="6350">
                <a:solidFill>
                  <a:srgbClr val="D9D9D9"/>
                </a:solidFill>
              </a:ln>
              <a:solidFill>
                <a:srgbClr val="C00000">
                  <a:alpha val="51000"/>
                </a:srgbClr>
              </a:solidFill>
              <a:effectLst>
                <a:glow rad="25400">
                  <a:prstClr val="white">
                    <a:alpha val="45000"/>
                  </a:prstClr>
                </a:glow>
                <a:outerShdw blurRad="38100" dist="38100" dir="2700000" algn="tl">
                  <a:srgbClr val="000000">
                    <a:alpha val="21000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48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heme/theme1.xml><?xml version="1.0" encoding="utf-8"?>
<a:theme xmlns:a="http://schemas.openxmlformats.org/drawingml/2006/main" name="Entrenamien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2169</Words>
  <Application>Microsoft Office PowerPoint</Application>
  <PresentationFormat>Presentación en pantalla (4:3)</PresentationFormat>
  <Paragraphs>408</Paragraphs>
  <Slides>10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Entrenamiento</vt:lpstr>
      <vt:lpstr>Tema de Office</vt:lpstr>
      <vt:lpstr>plan estratégico</vt:lpstr>
      <vt:lpstr>Presentación de PowerPoint</vt:lpstr>
      <vt:lpstr>Valores institucionales</vt:lpstr>
      <vt:lpstr> Misión</vt:lpstr>
      <vt:lpstr>Matriz de Plan Estratégico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reunión de trabajo plan estratégico</dc:title>
  <dc:creator>DPEI CONICET</dc:creator>
  <cp:lastModifiedBy>Cesar Adrian Diego</cp:lastModifiedBy>
  <cp:revision>184</cp:revision>
  <cp:lastPrinted>2017-06-22T11:41:34Z</cp:lastPrinted>
  <dcterms:created xsi:type="dcterms:W3CDTF">2017-06-19T19:27:34Z</dcterms:created>
  <dcterms:modified xsi:type="dcterms:W3CDTF">2017-07-18T18:54:55Z</dcterms:modified>
</cp:coreProperties>
</file>