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322" r:id="rId3"/>
    <p:sldId id="329" r:id="rId4"/>
    <p:sldId id="323" r:id="rId5"/>
    <p:sldId id="324" r:id="rId6"/>
    <p:sldId id="317" r:id="rId7"/>
    <p:sldId id="318" r:id="rId8"/>
    <p:sldId id="319" r:id="rId9"/>
    <p:sldId id="320" r:id="rId10"/>
    <p:sldId id="321" r:id="rId11"/>
    <p:sldId id="327" r:id="rId12"/>
    <p:sldId id="328" r:id="rId13"/>
  </p:sldIdLst>
  <p:sldSz cx="9144000" cy="6858000" type="screen4x3"/>
  <p:notesSz cx="6797675" cy="9928225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00A249"/>
    <a:srgbClr val="0DFF7A"/>
    <a:srgbClr val="E9EDF4"/>
    <a:srgbClr val="FAC090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55" autoAdjust="0"/>
    <p:restoredTop sz="94660"/>
  </p:normalViewPr>
  <p:slideViewPr>
    <p:cSldViewPr showGuides="1">
      <p:cViewPr varScale="1">
        <p:scale>
          <a:sx n="74" d="100"/>
          <a:sy n="74" d="100"/>
        </p:scale>
        <p:origin x="5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13F81-6926-4859-9060-8D37A0FD9C48}" type="datetimeFigureOut">
              <a:rPr lang="es-AR" smtClean="0"/>
              <a:t>14/07/2017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67F6E-207D-4026-A6D4-35942747D45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3945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F4CA3-EB23-4A51-BED9-BB8596EEF9C1}" type="datetimeFigureOut">
              <a:rPr lang="es-AR" smtClean="0"/>
              <a:t>14/07/2017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00467-722C-4B15-82F1-C0DBA020B06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5258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486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26AF0-D963-44C9-BA4A-7DDF9F400E2C}" type="slidenum">
              <a:rPr lang="es-AR" smtClean="0">
                <a:solidFill>
                  <a:prstClr val="black"/>
                </a:solidFill>
              </a:rPr>
              <a:pPr/>
              <a:t>9</a:t>
            </a:fld>
            <a:endParaRPr lang="es-A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4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es-ES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es-ES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es-ES"/>
              <a:t>Haga clic para modificar el estilo de subtítulo del patrón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s-ES" sz="2000" baseline="0"/>
            </a:lvl1pPr>
          </a:lstStyle>
          <a:p>
            <a:r>
              <a:rPr kumimoji="0" lang="es-ES"/>
              <a:t>Logotipo de la compañía</a:t>
            </a:r>
          </a:p>
        </p:txBody>
      </p:sp>
    </p:spTree>
    <p:extLst>
      <p:ext uri="{BB962C8B-B14F-4D97-AF65-F5344CB8AC3E}">
        <p14:creationId xmlns:p14="http://schemas.microsoft.com/office/powerpoint/2010/main" val="21250948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06542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244278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lo el fon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431723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s-AR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s-AR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CE113-A91A-473F-829E-80C14033CD0F}" type="slidenum">
              <a:rPr altLang="es-A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altLang="es-A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666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F265E-B1BF-437E-8069-84BEAFEFC96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14/07/2017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2EA03-25EA-4BC9-B8FE-13CD5FFA6CD5}" type="slidenum">
              <a:rPr lang="es-A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36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es-ES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s-ES" sz="1800"/>
            </a:lvl1pPr>
          </a:lstStyle>
          <a:p>
            <a:r>
              <a:rPr kumimoji="0" lang="es-ES"/>
              <a:t>Logotipo de la compañía</a:t>
            </a:r>
          </a:p>
        </p:txBody>
      </p:sp>
    </p:spTree>
    <p:extLst>
      <p:ext uri="{BB962C8B-B14F-4D97-AF65-F5344CB8AC3E}">
        <p14:creationId xmlns:p14="http://schemas.microsoft.com/office/powerpoint/2010/main" val="9160120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es-ES"/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s-ES" sz="3200">
                <a:latin typeface="+mn-lt"/>
              </a:defRPr>
            </a:lvl1pPr>
            <a:lvl2pPr eaLnBrk="1" latinLnBrk="0" hangingPunct="1">
              <a:defRPr kumimoji="0" lang="es-ES" sz="2800">
                <a:latin typeface="+mn-lt"/>
              </a:defRPr>
            </a:lvl2pPr>
            <a:lvl3pPr eaLnBrk="1" latinLnBrk="0" hangingPunct="1">
              <a:defRPr kumimoji="0" lang="es-ES" sz="2400">
                <a:latin typeface="+mn-lt"/>
              </a:defRPr>
            </a:lvl3pPr>
            <a:lvl4pPr eaLnBrk="1" latinLnBrk="0" hangingPunct="1">
              <a:defRPr kumimoji="0" lang="es-ES" sz="2400">
                <a:latin typeface="+mn-lt"/>
              </a:defRPr>
            </a:lvl4pPr>
            <a:lvl5pPr eaLnBrk="1" latinLnBrk="0" hangingPunct="1">
              <a:defRPr kumimoji="0" lang="es-ES" sz="2400">
                <a:latin typeface="+mn-lt"/>
              </a:defRPr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20882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846516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es-ES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4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4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243300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es-ES" sz="3200"/>
            </a:lvl1pPr>
            <a:lvl2pPr eaLnBrk="1" latinLnBrk="0" hangingPunct="1">
              <a:defRPr kumimoji="0" lang="es-ES" sz="2800"/>
            </a:lvl2pPr>
            <a:lvl3pPr eaLnBrk="1" latinLnBrk="0" hangingPunct="1">
              <a:defRPr kumimoji="0" lang="es-ES" sz="2400"/>
            </a:lvl3pPr>
            <a:lvl4pPr eaLnBrk="1" latinLnBrk="0" hangingPunct="1">
              <a:defRPr kumimoji="0" lang="es-ES" sz="2000"/>
            </a:lvl4pPr>
            <a:lvl5pPr eaLnBrk="1" latinLnBrk="0" hangingPunct="1">
              <a:defRPr kumimoji="0" lang="es-ES" sz="2000"/>
            </a:lvl5pPr>
            <a:lvl6pPr eaLnBrk="1" latinLnBrk="0" hangingPunct="1">
              <a:defRPr kumimoji="0" lang="es-ES" sz="2000"/>
            </a:lvl6pPr>
            <a:lvl7pPr eaLnBrk="1" latinLnBrk="0" hangingPunct="1">
              <a:defRPr kumimoji="0" lang="es-ES" sz="2000"/>
            </a:lvl7pPr>
            <a:lvl8pPr eaLnBrk="1" latinLnBrk="0" hangingPunct="1">
              <a:defRPr kumimoji="0" lang="es-ES" sz="2000"/>
            </a:lvl8pPr>
            <a:lvl9pPr eaLnBrk="1" latinLnBrk="0" hangingPunct="1">
              <a:defRPr kumimoji="0" lang="es-ES" sz="20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07679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es-ES" sz="3200"/>
            </a:lvl1pPr>
            <a:lvl2pPr marL="457200" indent="0" eaLnBrk="1" latinLnBrk="0" hangingPunct="1">
              <a:buNone/>
              <a:defRPr kumimoji="0" lang="es-ES" sz="2800"/>
            </a:lvl2pPr>
            <a:lvl3pPr marL="914400" indent="0" eaLnBrk="1" latinLnBrk="0" hangingPunct="1">
              <a:buNone/>
              <a:defRPr kumimoji="0" lang="es-ES" sz="2400"/>
            </a:lvl3pPr>
            <a:lvl4pPr marL="1371600" indent="0" eaLnBrk="1" latinLnBrk="0" hangingPunct="1">
              <a:buNone/>
              <a:defRPr kumimoji="0" lang="es-ES" sz="2000"/>
            </a:lvl4pPr>
            <a:lvl5pPr marL="1828800" indent="0" eaLnBrk="1" latinLnBrk="0" hangingPunct="1">
              <a:buNone/>
              <a:defRPr kumimoji="0" lang="es-ES" sz="2000"/>
            </a:lvl5pPr>
            <a:lvl6pPr marL="2286000" indent="0" eaLnBrk="1" latinLnBrk="0" hangingPunct="1">
              <a:buNone/>
              <a:defRPr kumimoji="0" lang="es-ES" sz="2000"/>
            </a:lvl6pPr>
            <a:lvl7pPr marL="2743200" indent="0" eaLnBrk="1" latinLnBrk="0" hangingPunct="1">
              <a:buNone/>
              <a:defRPr kumimoji="0" lang="es-ES" sz="2000"/>
            </a:lvl7pPr>
            <a:lvl8pPr marL="3200400" indent="0" eaLnBrk="1" latinLnBrk="0" hangingPunct="1">
              <a:buNone/>
              <a:defRPr kumimoji="0" lang="es-ES" sz="2000"/>
            </a:lvl8pPr>
            <a:lvl9pPr marL="3657600" indent="0" eaLnBrk="1" latinLnBrk="0" hangingPunct="1">
              <a:buNone/>
              <a:defRPr kumimoji="0" lang="es-ES" sz="2000"/>
            </a:lvl9pPr>
          </a:lstStyle>
          <a:p>
            <a:pPr eaLnBrk="1" latinLnBrk="0" hangingPunct="1"/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64709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882596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y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392730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14/07/2017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6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es-ES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s-ES"/>
      </a:defPPr>
      <a:lvl1pPr marL="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835696" y="1556792"/>
            <a:ext cx="6935328" cy="2199233"/>
          </a:xfrm>
        </p:spPr>
        <p:txBody>
          <a:bodyPr>
            <a:normAutofit/>
          </a:bodyPr>
          <a:lstStyle/>
          <a:p>
            <a:r>
              <a:rPr lang="es-ES" sz="5400" dirty="0" smtClean="0"/>
              <a:t>plan </a:t>
            </a:r>
            <a:r>
              <a:rPr lang="es-ES" sz="5400" dirty="0"/>
              <a:t>estratégico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s-ES" sz="2400" smtClean="0">
                <a:latin typeface="+mn-lt"/>
              </a:rPr>
              <a:t>14 </a:t>
            </a:r>
            <a:r>
              <a:rPr lang="es-ES" sz="2400" dirty="0" smtClean="0">
                <a:latin typeface="+mn-lt"/>
              </a:rPr>
              <a:t>de julio de 2017</a:t>
            </a:r>
            <a:endParaRPr lang="es-ES" sz="2400" dirty="0">
              <a:latin typeface="+mn-lt"/>
            </a:endParaRPr>
          </a:p>
        </p:txBody>
      </p:sp>
      <p:pic>
        <p:nvPicPr>
          <p:cNvPr id="4" name="8 Marcador de posición de imagen"/>
          <p:cNvPicPr>
            <a:picLocks noGrp="1" noChangeAspect="1"/>
          </p:cNvPicPr>
          <p:nvPr>
            <p:ph type="pic" sz="quarter" idx="13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327" y="5589240"/>
            <a:ext cx="1500687" cy="827864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7786492"/>
      </p:ext>
    </p:extLst>
  </p:cSld>
  <p:clrMapOvr>
    <a:masterClrMapping/>
  </p:clrMapOvr>
  <p:transition spd="slow" advTm="4239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“Bottom-up” (abajo-arriba)	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El enfoque "bottom-up" reconoce las potencialidades de todos los integrantes de la organización. 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ES" sz="2400" dirty="0"/>
              <a:t>Se asocia con el concepto de "</a:t>
            </a:r>
            <a:r>
              <a:rPr lang="es-ES" sz="2400" i="1" dirty="0" err="1"/>
              <a:t>empowerment</a:t>
            </a:r>
            <a:r>
              <a:rPr lang="es-ES" sz="2400" dirty="0"/>
              <a:t>" o la acción de facultar a los integrantes de una organización para proponer iniciativas que beneficien al conjunto.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162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44824" y="3147045"/>
            <a:ext cx="7079704" cy="1362075"/>
          </a:xfrm>
        </p:spPr>
        <p:txBody>
          <a:bodyPr>
            <a:normAutofit/>
          </a:bodyPr>
          <a:lstStyle/>
          <a:p>
            <a:r>
              <a:rPr lang="es-ES" dirty="0"/>
              <a:t>Esquema General de Trabajo</a:t>
            </a:r>
            <a:endParaRPr lang="es-AR" dirty="0"/>
          </a:p>
        </p:txBody>
      </p:sp>
      <p:pic>
        <p:nvPicPr>
          <p:cNvPr id="4" name="8 Marcador de posición de imagen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327" y="5589240"/>
            <a:ext cx="1500687" cy="827864"/>
          </a:xfrm>
        </p:spPr>
      </p:pic>
    </p:spTree>
    <p:extLst>
      <p:ext uri="{BB962C8B-B14F-4D97-AF65-F5344CB8AC3E}">
        <p14:creationId xmlns:p14="http://schemas.microsoft.com/office/powerpoint/2010/main" val="15218852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683568" y="1674093"/>
            <a:ext cx="8240167" cy="3903303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  <a:lumMod val="86000"/>
                  <a:lumOff val="14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prstClr val="black"/>
                </a:solidFill>
              </a:rPr>
              <a:t>      </a:t>
            </a:r>
            <a:endParaRPr lang="es-AR" dirty="0">
              <a:solidFill>
                <a:prstClr val="black"/>
              </a:solidFill>
            </a:endParaRPr>
          </a:p>
        </p:txBody>
      </p:sp>
      <p:grpSp>
        <p:nvGrpSpPr>
          <p:cNvPr id="43" name="42 Grupo"/>
          <p:cNvGrpSpPr/>
          <p:nvPr/>
        </p:nvGrpSpPr>
        <p:grpSpPr>
          <a:xfrm>
            <a:off x="755576" y="5711959"/>
            <a:ext cx="8171550" cy="432048"/>
            <a:chOff x="328109" y="5711959"/>
            <a:chExt cx="8507066" cy="432048"/>
          </a:xfrm>
        </p:grpSpPr>
        <p:sp>
          <p:nvSpPr>
            <p:cNvPr id="12" name="11 Rectángulo"/>
            <p:cNvSpPr/>
            <p:nvPr/>
          </p:nvSpPr>
          <p:spPr>
            <a:xfrm>
              <a:off x="328109" y="5711959"/>
              <a:ext cx="5904656" cy="432048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Planificación</a:t>
              </a:r>
              <a:endParaRPr lang="es-AR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12 Rectángulo"/>
            <p:cNvSpPr/>
            <p:nvPr/>
          </p:nvSpPr>
          <p:spPr>
            <a:xfrm>
              <a:off x="6516216" y="5711959"/>
              <a:ext cx="2318959" cy="432048"/>
            </a:xfrm>
            <a:prstGeom prst="rect">
              <a:avLst/>
            </a:prstGeom>
            <a:gradFill>
              <a:gsLst>
                <a:gs pos="0">
                  <a:schemeClr val="accent6">
                    <a:tint val="50000"/>
                    <a:satMod val="300000"/>
                  </a:schemeClr>
                </a:gs>
                <a:gs pos="98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s-ES" sz="1600" b="1" dirty="0" err="1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Presupuestación</a:t>
              </a:r>
              <a:r>
                <a:rPr lang="es-ES" sz="16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y programación operativa</a:t>
              </a:r>
              <a:endParaRPr lang="es-AR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611560" y="22717"/>
            <a:ext cx="8280920" cy="1534075"/>
            <a:chOff x="240363" y="22717"/>
            <a:chExt cx="8652117" cy="1534075"/>
          </a:xfrm>
        </p:grpSpPr>
        <p:sp>
          <p:nvSpPr>
            <p:cNvPr id="11" name="10 CuadroTexto"/>
            <p:cNvSpPr txBox="1"/>
            <p:nvPr/>
          </p:nvSpPr>
          <p:spPr>
            <a:xfrm>
              <a:off x="240363" y="22717"/>
              <a:ext cx="865211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800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Esquema General</a:t>
              </a:r>
            </a:p>
            <a:p>
              <a:pPr algn="ctr"/>
              <a:endParaRPr lang="es-A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4" name="13 Grupo"/>
            <p:cNvGrpSpPr/>
            <p:nvPr/>
          </p:nvGrpSpPr>
          <p:grpSpPr>
            <a:xfrm>
              <a:off x="966851" y="1031831"/>
              <a:ext cx="7780626" cy="524961"/>
              <a:chOff x="1882247" y="404664"/>
              <a:chExt cx="6745133" cy="524961"/>
            </a:xfrm>
          </p:grpSpPr>
          <p:sp>
            <p:nvSpPr>
              <p:cNvPr id="15" name="14 CuadroTexto"/>
              <p:cNvSpPr txBox="1"/>
              <p:nvPr/>
            </p:nvSpPr>
            <p:spPr>
              <a:xfrm>
                <a:off x="6751377" y="404664"/>
                <a:ext cx="1876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1600" b="1" dirty="0">
                    <a:solidFill>
                      <a:prstClr val="black"/>
                    </a:solidFill>
                  </a:rPr>
                  <a:t>Corto plazo</a:t>
                </a:r>
              </a:p>
              <a:p>
                <a:pPr algn="ctr"/>
                <a:r>
                  <a:rPr lang="es-ES" sz="1200" b="1" dirty="0">
                    <a:solidFill>
                      <a:prstClr val="black"/>
                    </a:solidFill>
                  </a:rPr>
                  <a:t>(1 año)</a:t>
                </a:r>
                <a:endParaRPr lang="es-AR" sz="1200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6" name="15 Grupo"/>
              <p:cNvGrpSpPr/>
              <p:nvPr/>
            </p:nvGrpSpPr>
            <p:grpSpPr>
              <a:xfrm>
                <a:off x="1882247" y="404664"/>
                <a:ext cx="3870334" cy="524961"/>
                <a:chOff x="1882247" y="404664"/>
                <a:chExt cx="3870334" cy="524961"/>
              </a:xfrm>
            </p:grpSpPr>
            <p:sp>
              <p:nvSpPr>
                <p:cNvPr id="17" name="16 CuadroTexto"/>
                <p:cNvSpPr txBox="1"/>
                <p:nvPr/>
              </p:nvSpPr>
              <p:spPr>
                <a:xfrm>
                  <a:off x="4366130" y="404664"/>
                  <a:ext cx="138645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s-AR"/>
                  </a:defPPr>
                  <a:lvl1pPr>
                    <a:defRPr sz="2000" b="1"/>
                  </a:lvl1pPr>
                </a:lstStyle>
                <a:p>
                  <a:r>
                    <a:rPr lang="es-ES" sz="1600" dirty="0">
                      <a:solidFill>
                        <a:prstClr val="black"/>
                      </a:solidFill>
                    </a:rPr>
                    <a:t>Mediano plazo</a:t>
                  </a:r>
                </a:p>
                <a:p>
                  <a:pPr algn="ctr"/>
                  <a:r>
                    <a:rPr lang="es-ES" sz="1200" dirty="0">
                      <a:solidFill>
                        <a:prstClr val="black"/>
                      </a:solidFill>
                    </a:rPr>
                    <a:t>(3 años)</a:t>
                  </a:r>
                  <a:endParaRPr lang="es-AR" sz="12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" name="17 CuadroTexto"/>
                <p:cNvSpPr txBox="1"/>
                <p:nvPr/>
              </p:nvSpPr>
              <p:spPr>
                <a:xfrm>
                  <a:off x="1882247" y="406405"/>
                  <a:ext cx="109938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s-ES" sz="1600" b="1" dirty="0">
                      <a:solidFill>
                        <a:prstClr val="black"/>
                      </a:solidFill>
                    </a:rPr>
                    <a:t>Largo plazo</a:t>
                  </a:r>
                </a:p>
                <a:p>
                  <a:pPr algn="ctr"/>
                  <a:r>
                    <a:rPr lang="es-ES" sz="1200" b="1" dirty="0">
                      <a:solidFill>
                        <a:prstClr val="black"/>
                      </a:solidFill>
                    </a:rPr>
                    <a:t>(10 años)</a:t>
                  </a:r>
                  <a:endParaRPr lang="es-AR" sz="1200" b="1"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21" name="20 Grupo"/>
            <p:cNvGrpSpPr/>
            <p:nvPr/>
          </p:nvGrpSpPr>
          <p:grpSpPr>
            <a:xfrm>
              <a:off x="315599" y="620688"/>
              <a:ext cx="8576880" cy="369332"/>
              <a:chOff x="315599" y="620688"/>
              <a:chExt cx="8576880" cy="369332"/>
            </a:xfrm>
          </p:grpSpPr>
          <p:sp>
            <p:nvSpPr>
              <p:cNvPr id="22" name="21 CuadroTexto"/>
              <p:cNvSpPr txBox="1"/>
              <p:nvPr/>
            </p:nvSpPr>
            <p:spPr>
              <a:xfrm>
                <a:off x="315599" y="620688"/>
                <a:ext cx="2482781" cy="36933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ESTRATEGIA</a:t>
                </a:r>
                <a:endParaRPr lang="es-AR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22 CuadroTexto"/>
              <p:cNvSpPr txBox="1"/>
              <p:nvPr/>
            </p:nvSpPr>
            <p:spPr>
              <a:xfrm>
                <a:off x="6208305" y="620688"/>
                <a:ext cx="2684174" cy="36933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OPERACIÓN</a:t>
                </a:r>
                <a:endParaRPr lang="es-AR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" name="23 CuadroTexto"/>
              <p:cNvSpPr txBox="1"/>
              <p:nvPr/>
            </p:nvSpPr>
            <p:spPr>
              <a:xfrm>
                <a:off x="2798380" y="620688"/>
                <a:ext cx="3404755" cy="36933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s-ES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TÁCTICA</a:t>
                </a:r>
                <a:endParaRPr lang="es-AR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27" name="26 CuadroTexto"/>
          <p:cNvSpPr txBox="1"/>
          <p:nvPr/>
        </p:nvSpPr>
        <p:spPr>
          <a:xfrm>
            <a:off x="7979601" y="5300397"/>
            <a:ext cx="912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solidFill>
                  <a:srgbClr val="FF0000"/>
                </a:solidFill>
                <a:latin typeface="Cambria" pitchFamily="18" charset="0"/>
              </a:rPr>
              <a:t>Directorio</a:t>
            </a:r>
            <a:endParaRPr lang="es-AR" sz="12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grpSp>
        <p:nvGrpSpPr>
          <p:cNvPr id="44" name="43 Grupo"/>
          <p:cNvGrpSpPr/>
          <p:nvPr/>
        </p:nvGrpSpPr>
        <p:grpSpPr>
          <a:xfrm>
            <a:off x="3083102" y="1638672"/>
            <a:ext cx="3240361" cy="3230488"/>
            <a:chOff x="3059831" y="1660738"/>
            <a:chExt cx="3240361" cy="3208422"/>
          </a:xfrm>
        </p:grpSpPr>
        <p:sp>
          <p:nvSpPr>
            <p:cNvPr id="20" name="19 Rectángulo"/>
            <p:cNvSpPr/>
            <p:nvPr/>
          </p:nvSpPr>
          <p:spPr>
            <a:xfrm>
              <a:off x="3059831" y="2226932"/>
              <a:ext cx="3168351" cy="2642228"/>
            </a:xfrm>
            <a:prstGeom prst="rect">
              <a:avLst/>
            </a:prstGeom>
            <a:gradFill>
              <a:gsLst>
                <a:gs pos="82000">
                  <a:schemeClr val="accent4">
                    <a:tint val="50000"/>
                    <a:satMod val="300000"/>
                  </a:schemeClr>
                </a:gs>
                <a:gs pos="35000">
                  <a:schemeClr val="accent4">
                    <a:tint val="37000"/>
                    <a:satMod val="30000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AR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3059831" y="2204864"/>
              <a:ext cx="324036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61925" indent="-161925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s-ES" sz="1600" dirty="0">
                  <a:solidFill>
                    <a:prstClr val="black"/>
                  </a:solidFill>
                </a:rPr>
                <a:t>Actividades, tareas y responsables</a:t>
              </a:r>
            </a:p>
            <a:p>
              <a:pPr marL="161925" indent="-161925">
                <a:lnSpc>
                  <a:spcPct val="150000"/>
                </a:lnSpc>
                <a:buFont typeface="Wingdings" pitchFamily="2" charset="2"/>
                <a:buChar char="§"/>
              </a:pPr>
              <a:endParaRPr lang="es-ES" sz="1600" dirty="0">
                <a:solidFill>
                  <a:prstClr val="black"/>
                </a:solidFill>
              </a:endParaRPr>
            </a:p>
            <a:p>
              <a:pPr marL="161925" indent="-161925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s-ES" sz="1600" dirty="0">
                  <a:solidFill>
                    <a:prstClr val="black"/>
                  </a:solidFill>
                </a:rPr>
                <a:t>Líneas de base / metas tácticas</a:t>
              </a:r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4044673" y="4581128"/>
              <a:ext cx="2228302" cy="275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b="1" dirty="0">
                  <a:solidFill>
                    <a:srgbClr val="FF0000"/>
                  </a:solidFill>
                  <a:latin typeface="Cambria" pitchFamily="18" charset="0"/>
                </a:rPr>
                <a:t>Gerencias / Red institucional</a:t>
              </a:r>
              <a:endParaRPr lang="es-AR" sz="1200" b="1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3108567" y="3742935"/>
              <a:ext cx="2952328" cy="464295"/>
            </a:xfrm>
            <a:prstGeom prst="rect">
              <a:avLst/>
            </a:prstGeom>
            <a:gradFill>
              <a:gsLst>
                <a:gs pos="0">
                  <a:schemeClr val="accent6">
                    <a:tint val="50000"/>
                    <a:satMod val="300000"/>
                  </a:schemeClr>
                </a:gs>
                <a:gs pos="19000">
                  <a:schemeClr val="accent6">
                    <a:tint val="37000"/>
                    <a:satMod val="300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4625" indent="-174625">
                <a:buFont typeface="Wingdings" panose="05000000000000000000" pitchFamily="2" charset="2"/>
                <a:buChar char="§"/>
              </a:pPr>
              <a:r>
                <a:rPr lang="es-ES" sz="1600" dirty="0">
                  <a:solidFill>
                    <a:prstClr val="black"/>
                  </a:solidFill>
                </a:rPr>
                <a:t>Proyección plurianual de financiamiento</a:t>
              </a:r>
              <a:endParaRPr lang="es-AR" sz="1600" dirty="0">
                <a:solidFill>
                  <a:prstClr val="black"/>
                </a:solidFill>
              </a:endParaRPr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3059832" y="1660738"/>
              <a:ext cx="29722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b="1" dirty="0">
                  <a:solidFill>
                    <a:prstClr val="black"/>
                  </a:solidFill>
                </a:rPr>
                <a:t>Plan Táctico</a:t>
              </a:r>
              <a:endParaRPr lang="es-AR" sz="20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6318515" y="1573942"/>
            <a:ext cx="2736303" cy="3295218"/>
            <a:chOff x="6318515" y="1573942"/>
            <a:chExt cx="2736303" cy="3295218"/>
          </a:xfrm>
        </p:grpSpPr>
        <p:sp>
          <p:nvSpPr>
            <p:cNvPr id="10" name="9 Rectángulo"/>
            <p:cNvSpPr/>
            <p:nvPr/>
          </p:nvSpPr>
          <p:spPr>
            <a:xfrm>
              <a:off x="6516216" y="2215898"/>
              <a:ext cx="2318959" cy="265326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 sz="1600" dirty="0">
                <a:solidFill>
                  <a:prstClr val="black"/>
                </a:solidFill>
              </a:endParaRPr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6318515" y="1573942"/>
              <a:ext cx="273630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b="1" dirty="0">
                  <a:solidFill>
                    <a:prstClr val="black"/>
                  </a:solidFill>
                </a:rPr>
                <a:t>Plan Operativo Anual </a:t>
              </a:r>
            </a:p>
            <a:p>
              <a:pPr algn="ctr"/>
              <a:r>
                <a:rPr lang="es-ES" sz="1600" b="1" dirty="0">
                  <a:solidFill>
                    <a:prstClr val="black"/>
                  </a:solidFill>
                </a:rPr>
                <a:t>(POA)</a:t>
              </a:r>
            </a:p>
            <a:p>
              <a:pPr marL="447675" indent="-87313" algn="just">
                <a:buFont typeface="Arial" panose="020B0604020202020204" pitchFamily="34" charset="0"/>
                <a:buChar char="•"/>
              </a:pPr>
              <a:endParaRPr lang="es-ES" sz="1400" dirty="0">
                <a:solidFill>
                  <a:prstClr val="black"/>
                </a:solidFill>
              </a:endParaRPr>
            </a:p>
            <a:p>
              <a:pPr marL="447675" indent="-87313" algn="just">
                <a:buFont typeface="Arial" panose="020B0604020202020204" pitchFamily="34" charset="0"/>
                <a:buChar char="•"/>
              </a:pPr>
              <a:r>
                <a:rPr lang="es-ES" sz="1400" dirty="0">
                  <a:solidFill>
                    <a:prstClr val="black"/>
                  </a:solidFill>
                </a:rPr>
                <a:t>Responsables asignados</a:t>
              </a:r>
            </a:p>
            <a:p>
              <a:pPr marL="447675" indent="-87313" algn="just">
                <a:buFont typeface="Arial" panose="020B0604020202020204" pitchFamily="34" charset="0"/>
                <a:buChar char="•"/>
              </a:pPr>
              <a:r>
                <a:rPr lang="es-ES" sz="1400" dirty="0">
                  <a:solidFill>
                    <a:prstClr val="black"/>
                  </a:solidFill>
                </a:rPr>
                <a:t>Incluye lo estratégico y</a:t>
              </a:r>
            </a:p>
            <a:p>
              <a:pPr marL="360362" algn="just"/>
              <a:r>
                <a:rPr lang="es-ES" sz="1400" dirty="0">
                  <a:solidFill>
                    <a:prstClr val="black"/>
                  </a:solidFill>
                </a:rPr>
                <a:t>   lo rutinario</a:t>
              </a:r>
            </a:p>
            <a:p>
              <a:pPr marL="447675" indent="-87313" algn="just">
                <a:buFont typeface="Arial" panose="020B0604020202020204" pitchFamily="34" charset="0"/>
                <a:buChar char="•"/>
              </a:pPr>
              <a:endParaRPr lang="es-ES" sz="1600" dirty="0">
                <a:solidFill>
                  <a:prstClr val="black"/>
                </a:solidFill>
              </a:endParaRPr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6588224" y="3206586"/>
              <a:ext cx="20882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s-ES" sz="800" b="1" dirty="0">
                <a:solidFill>
                  <a:prstClr val="black"/>
                </a:solidFill>
              </a:endParaRPr>
            </a:p>
            <a:p>
              <a:pPr algn="ctr"/>
              <a:r>
                <a:rPr lang="es-ES" sz="1600" b="1" dirty="0">
                  <a:solidFill>
                    <a:prstClr val="black"/>
                  </a:solidFill>
                </a:rPr>
                <a:t>Recursos físicos y financieros</a:t>
              </a:r>
            </a:p>
            <a:p>
              <a:pPr algn="ctr"/>
              <a:endParaRPr lang="es-ES" sz="1600" b="1" dirty="0">
                <a:solidFill>
                  <a:prstClr val="black"/>
                </a:solidFill>
              </a:endParaRPr>
            </a:p>
            <a:p>
              <a:pPr algn="ctr"/>
              <a:r>
                <a:rPr lang="es-ES" sz="1600" b="1" dirty="0">
                  <a:solidFill>
                    <a:prstClr val="black"/>
                  </a:solidFill>
                </a:rPr>
                <a:t>Metas físicas</a:t>
              </a:r>
            </a:p>
          </p:txBody>
        </p:sp>
        <p:sp>
          <p:nvSpPr>
            <p:cNvPr id="37" name="36 CuadroTexto"/>
            <p:cNvSpPr txBox="1"/>
            <p:nvPr/>
          </p:nvSpPr>
          <p:spPr>
            <a:xfrm>
              <a:off x="6804248" y="4407495"/>
              <a:ext cx="20882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" sz="1200" b="1" dirty="0">
                  <a:solidFill>
                    <a:srgbClr val="FF0000"/>
                  </a:solidFill>
                  <a:latin typeface="Cambria" pitchFamily="18" charset="0"/>
                </a:rPr>
                <a:t>Áreas operativas Sede Central y Red Institucional</a:t>
              </a:r>
              <a:endParaRPr lang="es-AR" sz="1200" b="1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</p:grpSp>
      <p:grpSp>
        <p:nvGrpSpPr>
          <p:cNvPr id="50" name="49 Grupo"/>
          <p:cNvGrpSpPr/>
          <p:nvPr/>
        </p:nvGrpSpPr>
        <p:grpSpPr>
          <a:xfrm>
            <a:off x="569588" y="1660738"/>
            <a:ext cx="2922292" cy="3208422"/>
            <a:chOff x="443908" y="1660738"/>
            <a:chExt cx="2972270" cy="3208422"/>
          </a:xfrm>
        </p:grpSpPr>
        <p:grpSp>
          <p:nvGrpSpPr>
            <p:cNvPr id="49" name="48 Grupo"/>
            <p:cNvGrpSpPr/>
            <p:nvPr/>
          </p:nvGrpSpPr>
          <p:grpSpPr>
            <a:xfrm>
              <a:off x="539553" y="3642990"/>
              <a:ext cx="2667625" cy="1226170"/>
              <a:chOff x="539553" y="3642990"/>
              <a:chExt cx="2667625" cy="1226170"/>
            </a:xfrm>
          </p:grpSpPr>
          <p:sp>
            <p:nvSpPr>
              <p:cNvPr id="19" name="18 Rectángulo"/>
              <p:cNvSpPr/>
              <p:nvPr/>
            </p:nvSpPr>
            <p:spPr>
              <a:xfrm>
                <a:off x="539553" y="3728066"/>
                <a:ext cx="2460857" cy="1141094"/>
              </a:xfrm>
              <a:prstGeom prst="rect">
                <a:avLst/>
              </a:prstGeom>
              <a:gradFill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86000">
                    <a:schemeClr val="accent3">
                      <a:lumMod val="40000"/>
                      <a:lumOff val="60000"/>
                      <a:alpha val="35000"/>
                    </a:schemeClr>
                  </a:gs>
                </a:gsLst>
              </a:gradFill>
              <a:ln>
                <a:noFill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AR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25 CuadroTexto"/>
              <p:cNvSpPr txBox="1"/>
              <p:nvPr/>
            </p:nvSpPr>
            <p:spPr>
              <a:xfrm>
                <a:off x="611560" y="3642990"/>
                <a:ext cx="2595618" cy="11541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200000"/>
                  </a:lnSpc>
                  <a:spcAft>
                    <a:spcPts val="600"/>
                  </a:spcAft>
                  <a:buFont typeface="Wingdings" pitchFamily="2" charset="2"/>
                  <a:buChar char="ü"/>
                </a:pPr>
                <a:r>
                  <a:rPr lang="es-ES" sz="1600" dirty="0">
                    <a:solidFill>
                      <a:prstClr val="black"/>
                    </a:solidFill>
                  </a:rPr>
                  <a:t>Líneas estratégicas</a:t>
                </a:r>
              </a:p>
              <a:p>
                <a:pPr marL="285750" indent="-285750">
                  <a:buFont typeface="Wingdings" pitchFamily="2" charset="2"/>
                  <a:buChar char="ü"/>
                </a:pPr>
                <a:r>
                  <a:rPr lang="es-ES" sz="1600" dirty="0">
                    <a:solidFill>
                      <a:prstClr val="black"/>
                    </a:solidFill>
                  </a:rPr>
                  <a:t>Contenido de las líneas estratégicas</a:t>
                </a:r>
              </a:p>
            </p:txBody>
          </p:sp>
        </p:grpSp>
        <p:sp>
          <p:nvSpPr>
            <p:cNvPr id="36" name="35 CuadroTexto"/>
            <p:cNvSpPr txBox="1"/>
            <p:nvPr/>
          </p:nvSpPr>
          <p:spPr>
            <a:xfrm>
              <a:off x="443908" y="1660738"/>
              <a:ext cx="29722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b="1" dirty="0">
                  <a:solidFill>
                    <a:prstClr val="black"/>
                  </a:solidFill>
                </a:rPr>
                <a:t>Definiciones estratégicas</a:t>
              </a:r>
              <a:endParaRPr lang="es-AR" sz="2000" b="1" dirty="0">
                <a:solidFill>
                  <a:prstClr val="black"/>
                </a:solidFill>
              </a:endParaRPr>
            </a:p>
          </p:txBody>
        </p:sp>
        <p:sp>
          <p:nvSpPr>
            <p:cNvPr id="25" name="24 CuadroTexto"/>
            <p:cNvSpPr txBox="1"/>
            <p:nvPr/>
          </p:nvSpPr>
          <p:spPr>
            <a:xfrm>
              <a:off x="611560" y="2636912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s-ES" sz="1600" dirty="0">
                  <a:solidFill>
                    <a:prstClr val="black"/>
                  </a:solidFill>
                </a:rPr>
                <a:t>Ejes estratégicos</a:t>
              </a:r>
            </a:p>
            <a:p>
              <a:pPr marL="285750" indent="-285750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s-ES" sz="1600" dirty="0">
                  <a:solidFill>
                    <a:prstClr val="black"/>
                  </a:solidFill>
                </a:rPr>
                <a:t>Objetivos estratégicos</a:t>
              </a:r>
              <a:endParaRPr lang="es-AR" sz="1600" dirty="0">
                <a:solidFill>
                  <a:prstClr val="black"/>
                </a:solidFill>
              </a:endParaRPr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611560" y="2216437"/>
              <a:ext cx="2388849" cy="492483"/>
            </a:xfrm>
            <a:prstGeom prst="rect">
              <a:avLst/>
            </a:prstGeom>
            <a:gradFill>
              <a:gsLst>
                <a:gs pos="0">
                  <a:schemeClr val="accent4">
                    <a:tint val="50000"/>
                    <a:satMod val="300000"/>
                  </a:schemeClr>
                </a:gs>
                <a:gs pos="55000">
                  <a:schemeClr val="accent3">
                    <a:lumMod val="40000"/>
                    <a:lumOff val="60000"/>
                    <a:alpha val="35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s-ES_tradnl" sz="1600" dirty="0">
                  <a:solidFill>
                    <a:prstClr val="black"/>
                  </a:solidFill>
                </a:rPr>
                <a:t>Diagnóstico</a:t>
              </a:r>
              <a:endParaRPr lang="es-AR" sz="1600" dirty="0">
                <a:solidFill>
                  <a:prstClr val="black"/>
                </a:solidFill>
              </a:endParaRPr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683568" y="3356992"/>
              <a:ext cx="2572347" cy="42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Clr>
                  <a:srgbClr val="FF0000"/>
                </a:buClr>
                <a:buFont typeface="Calibri" panose="020F0502020204030204" pitchFamily="34" charset="0"/>
                <a:buChar char="X"/>
              </a:pPr>
              <a:r>
                <a:rPr lang="es-ES" sz="1600" dirty="0">
                  <a:solidFill>
                    <a:prstClr val="black"/>
                  </a:solidFill>
                </a:rPr>
                <a:t>Metas globales</a:t>
              </a:r>
            </a:p>
          </p:txBody>
        </p:sp>
      </p:grpSp>
      <p:sp>
        <p:nvSpPr>
          <p:cNvPr id="38" name="37 CuadroTexto"/>
          <p:cNvSpPr txBox="1"/>
          <p:nvPr/>
        </p:nvSpPr>
        <p:spPr>
          <a:xfrm>
            <a:off x="792939" y="6309320"/>
            <a:ext cx="8171549" cy="430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21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Mensurable (monitoreo y evaluación)</a:t>
            </a:r>
          </a:p>
        </p:txBody>
      </p:sp>
    </p:spTree>
    <p:extLst>
      <p:ext uri="{BB962C8B-B14F-4D97-AF65-F5344CB8AC3E}">
        <p14:creationId xmlns:p14="http://schemas.microsoft.com/office/powerpoint/2010/main" val="216596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7" grpId="0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639341"/>
            <a:ext cx="80772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¿Por qué y para qué un Plan Estratégico? </a:t>
            </a:r>
            <a:br>
              <a:rPr lang="es-AR" dirty="0"/>
            </a:br>
            <a:endParaRPr lang="es-AR" dirty="0"/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¿Cómo?</a:t>
            </a:r>
            <a:br>
              <a:rPr lang="es-AR" dirty="0"/>
            </a:br>
            <a:endParaRPr lang="es-AR" dirty="0"/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¿Qué se hizo hasta ahora y cuáles son los siguientes pasos?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Fundamentos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76391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Antecedentes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Evaluación externa y plan estratégico del 1999/ Programa Institucional en CCT (2010 hasta la actualidad)</a:t>
            </a:r>
          </a:p>
          <a:p>
            <a:endParaRPr lang="es-ES" dirty="0"/>
          </a:p>
          <a:p>
            <a:r>
              <a:rPr lang="es-ES" dirty="0" smtClean="0"/>
              <a:t>Disposición 664/2007 (Secretaría de Hacienda)</a:t>
            </a:r>
          </a:p>
          <a:p>
            <a:endParaRPr lang="es-ES" dirty="0"/>
          </a:p>
          <a:p>
            <a:r>
              <a:rPr lang="es-ES" dirty="0" smtClean="0"/>
              <a:t>Tres etapas, la primera con relevamiento de opiniones de Directorio y ex presidentes de CONICET desde 1983.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1732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8460432" cy="1143000"/>
          </a:xfrm>
        </p:spPr>
        <p:txBody>
          <a:bodyPr>
            <a:noAutofit/>
          </a:bodyPr>
          <a:lstStyle/>
          <a:p>
            <a:r>
              <a:rPr lang="es-AR" sz="4000" b="1" dirty="0"/>
              <a:t>Ciclo de vida de proyectos, programas y políticas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3325850" y="2294792"/>
            <a:ext cx="2492300" cy="1422239"/>
            <a:chOff x="3294767" y="-172122"/>
            <a:chExt cx="2492300" cy="2268413"/>
          </a:xfrm>
        </p:grpSpPr>
        <p:sp>
          <p:nvSpPr>
            <p:cNvPr id="6" name="5 Elipse"/>
            <p:cNvSpPr/>
            <p:nvPr/>
          </p:nvSpPr>
          <p:spPr>
            <a:xfrm>
              <a:off x="3294767" y="-172122"/>
              <a:ext cx="2492300" cy="2268413"/>
            </a:xfrm>
            <a:prstGeom prst="ellipse">
              <a:avLst/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Elipse 4"/>
            <p:cNvSpPr/>
            <p:nvPr/>
          </p:nvSpPr>
          <p:spPr>
            <a:xfrm>
              <a:off x="3659756" y="160079"/>
              <a:ext cx="1762322" cy="16040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3020" tIns="33020" rIns="33020" bIns="33020" numCol="1" spcCol="1270" anchor="ctr" anchorCtr="0">
              <a:noAutofit/>
            </a:bodyPr>
            <a:lstStyle/>
            <a:p>
              <a:pPr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600" dirty="0">
                  <a:solidFill>
                    <a:sysClr val="window" lastClr="FFFFFF"/>
                  </a:solidFill>
                </a:rPr>
                <a:t>Planificación</a:t>
              </a:r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5738961" y="3949461"/>
            <a:ext cx="2579058" cy="1330584"/>
            <a:chOff x="4888257" y="2289864"/>
            <a:chExt cx="2579058" cy="2325828"/>
          </a:xfrm>
        </p:grpSpPr>
        <p:sp>
          <p:nvSpPr>
            <p:cNvPr id="9" name="8 Elipse"/>
            <p:cNvSpPr/>
            <p:nvPr/>
          </p:nvSpPr>
          <p:spPr>
            <a:xfrm>
              <a:off x="4888257" y="2289864"/>
              <a:ext cx="2579058" cy="2325828"/>
            </a:xfrm>
            <a:prstGeom prst="ellipse">
              <a:avLst/>
            </a:prstGeom>
            <a:solidFill>
              <a:srgbClr val="43BB8D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Elipse 4"/>
            <p:cNvSpPr/>
            <p:nvPr/>
          </p:nvSpPr>
          <p:spPr>
            <a:xfrm>
              <a:off x="5265951" y="2630474"/>
              <a:ext cx="1823670" cy="16446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dirty="0">
                  <a:solidFill>
                    <a:sysClr val="window" lastClr="FFFFFF"/>
                  </a:solidFill>
                </a:rPr>
                <a:t>Ejecución</a:t>
              </a: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942765" y="3949461"/>
            <a:ext cx="2376264" cy="1440160"/>
            <a:chOff x="1679184" y="2330122"/>
            <a:chExt cx="2498504" cy="2245392"/>
          </a:xfrm>
        </p:grpSpPr>
        <p:sp>
          <p:nvSpPr>
            <p:cNvPr id="12" name="11 Elipse"/>
            <p:cNvSpPr/>
            <p:nvPr/>
          </p:nvSpPr>
          <p:spPr>
            <a:xfrm>
              <a:off x="1679184" y="2330122"/>
              <a:ext cx="2498504" cy="2245392"/>
            </a:xfrm>
            <a:prstGeom prst="ellipse">
              <a:avLst/>
            </a:prstGeom>
            <a:solidFill>
              <a:srgbClr val="4472C4">
                <a:hueOff val="-7353344"/>
                <a:satOff val="-10228"/>
                <a:lumOff val="-3922"/>
                <a:alphaOff val="0"/>
              </a:srgb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Elipse 4"/>
            <p:cNvSpPr/>
            <p:nvPr/>
          </p:nvSpPr>
          <p:spPr>
            <a:xfrm>
              <a:off x="2045081" y="2658952"/>
              <a:ext cx="1766710" cy="15877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dirty="0">
                  <a:solidFill>
                    <a:sysClr val="window" lastClr="FFFFFF"/>
                  </a:solidFill>
                </a:rPr>
                <a:t>Fin de etapa</a:t>
              </a: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5818150" y="3553115"/>
            <a:ext cx="658435" cy="327833"/>
            <a:chOff x="5016150" y="2022236"/>
            <a:chExt cx="658435" cy="327833"/>
          </a:xfrm>
        </p:grpSpPr>
        <p:sp>
          <p:nvSpPr>
            <p:cNvPr id="15" name="14 Flecha derecha"/>
            <p:cNvSpPr/>
            <p:nvPr/>
          </p:nvSpPr>
          <p:spPr>
            <a:xfrm rot="3401240">
              <a:off x="5181451" y="1856935"/>
              <a:ext cx="327833" cy="658435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6" name="Flecha derecha 4"/>
            <p:cNvSpPr/>
            <p:nvPr/>
          </p:nvSpPr>
          <p:spPr>
            <a:xfrm rot="3401240">
              <a:off x="5203619" y="1947527"/>
              <a:ext cx="229483" cy="3950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80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4440188" y="4510755"/>
            <a:ext cx="376601" cy="658435"/>
            <a:chOff x="4355331" y="3123580"/>
            <a:chExt cx="376601" cy="658435"/>
          </a:xfrm>
        </p:grpSpPr>
        <p:sp>
          <p:nvSpPr>
            <p:cNvPr id="18" name="17 Flecha derecha"/>
            <p:cNvSpPr/>
            <p:nvPr/>
          </p:nvSpPr>
          <p:spPr>
            <a:xfrm rot="10799958">
              <a:off x="4355331" y="3123580"/>
              <a:ext cx="376601" cy="658435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4472C4">
                <a:hueOff val="-3676672"/>
                <a:satOff val="-5114"/>
                <a:lumOff val="-1961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Flecha derecha 4"/>
            <p:cNvSpPr/>
            <p:nvPr/>
          </p:nvSpPr>
          <p:spPr>
            <a:xfrm rot="21599958">
              <a:off x="4468311" y="3255266"/>
              <a:ext cx="263621" cy="3950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80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20" name="19 Grupo"/>
          <p:cNvGrpSpPr/>
          <p:nvPr/>
        </p:nvGrpSpPr>
        <p:grpSpPr>
          <a:xfrm>
            <a:off x="2771800" y="3504473"/>
            <a:ext cx="658435" cy="342926"/>
            <a:chOff x="3397990" y="2047525"/>
            <a:chExt cx="658435" cy="342926"/>
          </a:xfrm>
        </p:grpSpPr>
        <p:sp>
          <p:nvSpPr>
            <p:cNvPr id="21" name="20 Flecha derecha"/>
            <p:cNvSpPr/>
            <p:nvPr/>
          </p:nvSpPr>
          <p:spPr>
            <a:xfrm rot="18175122">
              <a:off x="3555745" y="1889770"/>
              <a:ext cx="342926" cy="658435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4472C4">
                <a:hueOff val="-7353344"/>
                <a:satOff val="-10228"/>
                <a:lumOff val="-3922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2" name="Flecha derecha 4"/>
            <p:cNvSpPr/>
            <p:nvPr/>
          </p:nvSpPr>
          <p:spPr>
            <a:xfrm rot="18175122">
              <a:off x="3579230" y="2064637"/>
              <a:ext cx="240048" cy="3950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800">
                <a:solidFill>
                  <a:sysClr val="window" lastClr="FFFFFF"/>
                </a:solidFill>
              </a:endParaRPr>
            </a:p>
          </p:txBody>
        </p:sp>
      </p:grpSp>
      <p:sp>
        <p:nvSpPr>
          <p:cNvPr id="23" name="22 Rectángulo redondeado"/>
          <p:cNvSpPr/>
          <p:nvPr/>
        </p:nvSpPr>
        <p:spPr>
          <a:xfrm>
            <a:off x="5580112" y="2141816"/>
            <a:ext cx="1814114" cy="6391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s-ES" sz="2000" kern="0" dirty="0">
                <a:solidFill>
                  <a:sysClr val="window" lastClr="FFFFFF"/>
                </a:solidFill>
              </a:rPr>
              <a:t>Evaluación </a:t>
            </a:r>
          </a:p>
          <a:p>
            <a:pPr algn="ctr">
              <a:defRPr/>
            </a:pPr>
            <a:r>
              <a:rPr lang="es-ES" sz="2000" kern="0" dirty="0">
                <a:solidFill>
                  <a:sysClr val="window" lastClr="FFFFFF"/>
                </a:solidFill>
              </a:rPr>
              <a:t>ex ante </a:t>
            </a:r>
            <a:r>
              <a:rPr lang="es-ES" sz="1000" kern="0" dirty="0">
                <a:solidFill>
                  <a:sysClr val="window" lastClr="FFFFFF"/>
                </a:solidFill>
              </a:rPr>
              <a:t>(4 criterios)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7596334" y="3746791"/>
            <a:ext cx="1440161" cy="5760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s-ES" sz="2000" kern="0" dirty="0">
                <a:solidFill>
                  <a:sysClr val="window" lastClr="FFFFFF"/>
                </a:solidFill>
              </a:rPr>
              <a:t>Monitoreo</a:t>
            </a:r>
          </a:p>
        </p:txBody>
      </p:sp>
      <p:sp>
        <p:nvSpPr>
          <p:cNvPr id="25" name="24 Rectángulo redondeado"/>
          <p:cNvSpPr/>
          <p:nvPr/>
        </p:nvSpPr>
        <p:spPr>
          <a:xfrm>
            <a:off x="683568" y="3562518"/>
            <a:ext cx="1368152" cy="635583"/>
          </a:xfrm>
          <a:prstGeom prst="round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s-ES" sz="2000" kern="0" dirty="0">
                <a:solidFill>
                  <a:sysClr val="window" lastClr="FFFFFF"/>
                </a:solidFill>
              </a:rPr>
              <a:t>Evaluación </a:t>
            </a:r>
          </a:p>
          <a:p>
            <a:pPr algn="ctr">
              <a:defRPr/>
            </a:pPr>
            <a:r>
              <a:rPr lang="es-ES" sz="2000" kern="0" dirty="0">
                <a:solidFill>
                  <a:sysClr val="window" lastClr="FFFFFF"/>
                </a:solidFill>
              </a:rPr>
              <a:t>ex post </a:t>
            </a:r>
          </a:p>
        </p:txBody>
      </p:sp>
      <p:sp>
        <p:nvSpPr>
          <p:cNvPr id="26" name="25 Rectángulo redondeado"/>
          <p:cNvSpPr/>
          <p:nvPr/>
        </p:nvSpPr>
        <p:spPr>
          <a:xfrm>
            <a:off x="1967636" y="2071027"/>
            <a:ext cx="1607440" cy="63789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s-ES" sz="2000" kern="0" dirty="0">
                <a:solidFill>
                  <a:sysClr val="window" lastClr="FFFFFF"/>
                </a:solidFill>
              </a:rPr>
              <a:t>Diagnóstico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683568" y="5589240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dirty="0">
                <a:solidFill>
                  <a:prstClr val="black"/>
                </a:solidFill>
              </a:rPr>
              <a:t> En un plano conceptual se puede hacer una analogía entre ciclo de proyectos,  de programas, de políticas, con los de un Plan Estratégico.</a:t>
            </a:r>
          </a:p>
        </p:txBody>
      </p:sp>
    </p:spTree>
    <p:extLst>
      <p:ext uri="{BB962C8B-B14F-4D97-AF65-F5344CB8AC3E}">
        <p14:creationId xmlns:p14="http://schemas.microsoft.com/office/powerpoint/2010/main" val="394445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39341"/>
            <a:ext cx="8352928" cy="4525963"/>
          </a:xfrm>
        </p:spPr>
        <p:txBody>
          <a:bodyPr>
            <a:normAutofit/>
          </a:bodyPr>
          <a:lstStyle/>
          <a:p>
            <a:pPr algn="just"/>
            <a:r>
              <a:rPr lang="es-AR" dirty="0"/>
              <a:t>Tener un Plan Estratégico contribuye a la “</a:t>
            </a:r>
            <a:r>
              <a:rPr lang="es-AR" dirty="0" err="1"/>
              <a:t>accountability</a:t>
            </a:r>
            <a:r>
              <a:rPr lang="es-AR" dirty="0"/>
              <a:t>” de la inversión en I&amp;D</a:t>
            </a:r>
          </a:p>
          <a:p>
            <a:pPr algn="just"/>
            <a:endParaRPr lang="es-ES_tradnl" dirty="0"/>
          </a:p>
          <a:p>
            <a:pPr algn="just"/>
            <a:r>
              <a:rPr lang="es-AR" dirty="0"/>
              <a:t>Un Plan Estratégico es un instrumento de gestión  porque es integrador, global, holístico (en oposición a “iniciativas estratégicas esporádicas”) y porque permite monitorear, evaluar y aplicar otras herramientas como la gestión por resultados.</a:t>
            </a:r>
          </a:p>
          <a:p>
            <a:pPr marL="0" indent="0" algn="just">
              <a:buNone/>
            </a:pPr>
            <a:endParaRPr lang="es-AR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Fundamentos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19400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3600" b="1" dirty="0"/>
              <a:t>Plan Estratégico: una herramienta de gestión</a:t>
            </a:r>
            <a:r>
              <a:rPr lang="es-ES" sz="3600" dirty="0"/>
              <a:t>	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999381"/>
            <a:ext cx="8280920" cy="4813995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es-AR" b="1" dirty="0"/>
              <a:t>Explicita objetivos </a:t>
            </a:r>
            <a:r>
              <a:rPr lang="es-AR" dirty="0"/>
              <a:t>en función de la visión (futuro deseado)</a:t>
            </a:r>
            <a:endParaRPr lang="es-AR" b="1" dirty="0"/>
          </a:p>
          <a:p>
            <a:pPr marL="457200" lvl="1" indent="0" algn="just">
              <a:buNone/>
            </a:pPr>
            <a:endParaRPr lang="es-AR" b="1" dirty="0"/>
          </a:p>
          <a:p>
            <a:pPr marL="457200" lvl="1" indent="0" algn="just">
              <a:buNone/>
            </a:pPr>
            <a:r>
              <a:rPr lang="es-AR" b="1" dirty="0"/>
              <a:t>Organiza actividades y tareas</a:t>
            </a:r>
            <a:r>
              <a:rPr lang="es-AR" dirty="0"/>
              <a:t> en función del futuro deseado y la misión (lo que se debe hacer)</a:t>
            </a:r>
          </a:p>
          <a:p>
            <a:pPr marL="457200" lvl="1" indent="0" algn="just">
              <a:buNone/>
            </a:pPr>
            <a:endParaRPr lang="es-AR" b="1" dirty="0"/>
          </a:p>
          <a:p>
            <a:pPr marL="457200" lvl="1" indent="0" algn="just">
              <a:buNone/>
            </a:pPr>
            <a:r>
              <a:rPr lang="es-AR" b="1" dirty="0"/>
              <a:t>Incluye</a:t>
            </a:r>
            <a:r>
              <a:rPr lang="es-AR" dirty="0"/>
              <a:t> </a:t>
            </a:r>
            <a:r>
              <a:rPr lang="es-AR" b="1" dirty="0"/>
              <a:t>las tareas rutinarias </a:t>
            </a:r>
            <a:r>
              <a:rPr lang="es-AR" dirty="0"/>
              <a:t>(las que no pueden dejar de hacerse en el año) </a:t>
            </a:r>
          </a:p>
          <a:p>
            <a:pPr marL="457200" lvl="1" indent="0" algn="just">
              <a:buNone/>
            </a:pPr>
            <a:endParaRPr lang="es-AR" dirty="0"/>
          </a:p>
          <a:p>
            <a:pPr marL="457200" lvl="1" indent="0" algn="just">
              <a:buNone/>
            </a:pPr>
            <a:r>
              <a:rPr lang="es-AR" b="1" dirty="0"/>
              <a:t>Y todo es integrado en el pedido y ejecución presupuestaria </a:t>
            </a:r>
            <a:r>
              <a:rPr lang="es-AR" dirty="0"/>
              <a:t>(financiamiento que se justifica) </a:t>
            </a:r>
          </a:p>
          <a:p>
            <a:pPr marL="457200" lvl="1" indent="0" algn="just">
              <a:buNone/>
            </a:pPr>
            <a:endParaRPr lang="es-AR" dirty="0"/>
          </a:p>
          <a:p>
            <a:pPr marL="457200" lvl="1" indent="0" algn="just">
              <a:buNone/>
            </a:pPr>
            <a:endParaRPr lang="es-AR" dirty="0"/>
          </a:p>
          <a:p>
            <a:pPr lvl="1" algn="just">
              <a:buFont typeface="Arial" pitchFamily="34" charset="0"/>
              <a:buChar char="•"/>
            </a:pPr>
            <a:endParaRPr lang="es-AR" dirty="0"/>
          </a:p>
          <a:p>
            <a:pPr lvl="6"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9600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8352928" cy="1143000"/>
          </a:xfrm>
        </p:spPr>
        <p:txBody>
          <a:bodyPr>
            <a:noAutofit/>
          </a:bodyPr>
          <a:lstStyle/>
          <a:p>
            <a:r>
              <a:rPr lang="es-AR" sz="3300" b="1" dirty="0"/>
              <a:t>Plan Estratégico: se expresa en un documento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44824"/>
            <a:ext cx="8077200" cy="309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43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/>
              <a:t>Metodología utilizada en CONICET	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dirty="0"/>
              <a:t>Combinación de dos abordajes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132856"/>
            <a:ext cx="6477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8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“Top-</a:t>
            </a:r>
            <a:r>
              <a:rPr lang="es-ES" b="1" dirty="0" err="1"/>
              <a:t>down</a:t>
            </a:r>
            <a:r>
              <a:rPr lang="es-ES" b="1" dirty="0"/>
              <a:t>” (arriba-abajo)	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El enfoque "top-</a:t>
            </a:r>
            <a:r>
              <a:rPr lang="es-ES" sz="2400" dirty="0" err="1"/>
              <a:t>down</a:t>
            </a:r>
            <a:r>
              <a:rPr lang="es-ES" sz="2400" dirty="0"/>
              <a:t>” considera que el impulso inicial debe provenir del grupo ejecutivo, cuyo rol se destaca en la toma de decisiones para la iniciación y desarrollo de los procesos de planificación. </a:t>
            </a:r>
          </a:p>
        </p:txBody>
      </p:sp>
    </p:spTree>
    <p:extLst>
      <p:ext uri="{BB962C8B-B14F-4D97-AF65-F5344CB8AC3E}">
        <p14:creationId xmlns:p14="http://schemas.microsoft.com/office/powerpoint/2010/main" val="107117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Entrenami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Presentación en pantalla (4:3)</PresentationFormat>
  <Paragraphs>88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Georgia</vt:lpstr>
      <vt:lpstr>Wingdings</vt:lpstr>
      <vt:lpstr>Entrenamiento</vt:lpstr>
      <vt:lpstr>plan estratégico</vt:lpstr>
      <vt:lpstr>Fundamentos</vt:lpstr>
      <vt:lpstr>Antecedentes</vt:lpstr>
      <vt:lpstr>Ciclo de vida de proyectos, programas y políticas</vt:lpstr>
      <vt:lpstr>Fundamentos</vt:lpstr>
      <vt:lpstr>Plan Estratégico: una herramienta de gestión </vt:lpstr>
      <vt:lpstr>Plan Estratégico: se expresa en un documento</vt:lpstr>
      <vt:lpstr>Metodología utilizada en CONICET </vt:lpstr>
      <vt:lpstr>“Top-down” (arriba-abajo) </vt:lpstr>
      <vt:lpstr>“Bottom-up” (abajo-arriba) </vt:lpstr>
      <vt:lpstr>Esquema General de Trabajo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de trabajo plan estratégico</dc:title>
  <dc:creator>DPEI CONICET</dc:creator>
  <cp:lastModifiedBy>COAS 2015</cp:lastModifiedBy>
  <cp:revision>158</cp:revision>
  <cp:lastPrinted>2017-06-22T11:41:34Z</cp:lastPrinted>
  <dcterms:created xsi:type="dcterms:W3CDTF">2017-06-19T19:27:34Z</dcterms:created>
  <dcterms:modified xsi:type="dcterms:W3CDTF">2017-07-14T13:06:11Z</dcterms:modified>
</cp:coreProperties>
</file>